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66" r:id="rId2"/>
    <p:sldId id="369" r:id="rId3"/>
    <p:sldId id="370" r:id="rId4"/>
    <p:sldId id="367" r:id="rId5"/>
    <p:sldId id="371" r:id="rId6"/>
    <p:sldId id="365" r:id="rId7"/>
    <p:sldId id="372" r:id="rId8"/>
    <p:sldId id="373" r:id="rId9"/>
    <p:sldId id="362" r:id="rId10"/>
    <p:sldId id="388" r:id="rId11"/>
    <p:sldId id="386" r:id="rId12"/>
    <p:sldId id="387" r:id="rId13"/>
    <p:sldId id="385" r:id="rId14"/>
    <p:sldId id="379" r:id="rId15"/>
    <p:sldId id="380" r:id="rId16"/>
    <p:sldId id="382" r:id="rId17"/>
    <p:sldId id="383" r:id="rId18"/>
    <p:sldId id="381" r:id="rId19"/>
    <p:sldId id="389" r:id="rId20"/>
    <p:sldId id="384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0" userDrawn="1">
          <p15:clr>
            <a:srgbClr val="A4A3A4"/>
          </p15:clr>
        </p15:guide>
        <p15:guide id="2" pos="325" userDrawn="1">
          <p15:clr>
            <a:srgbClr val="A4A3A4"/>
          </p15:clr>
        </p15:guide>
        <p15:guide id="3" pos="740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40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6E8"/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986" autoAdjust="0"/>
  </p:normalViewPr>
  <p:slideViewPr>
    <p:cSldViewPr showGuides="1">
      <p:cViewPr>
        <p:scale>
          <a:sx n="100" d="100"/>
          <a:sy n="100" d="100"/>
        </p:scale>
        <p:origin x="138" y="72"/>
      </p:cViewPr>
      <p:guideLst>
        <p:guide orient="horz" pos="1570"/>
        <p:guide pos="325"/>
        <p:guide pos="7401"/>
        <p:guide pos="3840"/>
        <p:guide orient="horz" pos="40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3F26DA-1F79-49D7-9E9D-7B38645FB20F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1EDA6C-4A22-4B3E-B0C2-63E78C8088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847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951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434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2057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Docker</a:t>
            </a:r>
            <a:r>
              <a:rPr lang="ko-KR" altLang="en-US" dirty="0"/>
              <a:t>는 애플리케이션 실행 환경을 컨테이너로 격리시켜</a:t>
            </a:r>
            <a:r>
              <a:rPr lang="en-US" altLang="ko-KR" dirty="0"/>
              <a:t>, OS</a:t>
            </a:r>
            <a:r>
              <a:rPr lang="ko-KR" altLang="en-US" dirty="0"/>
              <a:t>나 개발 환경이 달라도 동일한 결과를 낼 수 있게 해주는 도구입니다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이번 프로젝트에서는 </a:t>
            </a:r>
            <a:r>
              <a:rPr lang="en-US" altLang="ko-KR" dirty="0"/>
              <a:t>Jenkins</a:t>
            </a:r>
            <a:r>
              <a:rPr lang="ko-KR" altLang="en-US" dirty="0"/>
              <a:t>에서 빌드한 </a:t>
            </a:r>
            <a:r>
              <a:rPr lang="en-US" altLang="ko-KR" dirty="0"/>
              <a:t>.war </a:t>
            </a:r>
            <a:r>
              <a:rPr lang="ko-KR" altLang="en-US" dirty="0"/>
              <a:t>파일을 </a:t>
            </a:r>
            <a:r>
              <a:rPr lang="en-US" altLang="ko-KR" dirty="0"/>
              <a:t>Ansible</a:t>
            </a:r>
            <a:r>
              <a:rPr lang="ko-KR" altLang="en-US" dirty="0"/>
              <a:t>이 </a:t>
            </a:r>
            <a:r>
              <a:rPr lang="en-US" altLang="ko-KR" dirty="0"/>
              <a:t>Docker </a:t>
            </a:r>
            <a:r>
              <a:rPr lang="ko-KR" altLang="en-US" dirty="0"/>
              <a:t>이미지로 만들고</a:t>
            </a:r>
            <a:r>
              <a:rPr lang="en-US" altLang="ko-KR" dirty="0"/>
              <a:t>, </a:t>
            </a:r>
            <a:r>
              <a:rPr lang="ko-KR" altLang="en-US" dirty="0"/>
              <a:t>이를 </a:t>
            </a:r>
            <a:r>
              <a:rPr lang="en-US" altLang="ko-KR" dirty="0"/>
              <a:t>Docker Hub</a:t>
            </a:r>
            <a:r>
              <a:rPr lang="ko-KR" altLang="en-US" dirty="0"/>
              <a:t>에 업로드하여 </a:t>
            </a:r>
            <a:r>
              <a:rPr lang="en-US" altLang="ko-KR" dirty="0"/>
              <a:t>Kubernetes</a:t>
            </a:r>
            <a:r>
              <a:rPr lang="ko-KR" altLang="en-US" dirty="0"/>
              <a:t>에서 바로 가져다 쓸 수 있도록 구성했습니다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9889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Kubernetes</a:t>
            </a:r>
            <a:r>
              <a:rPr lang="ko-KR" altLang="en-US" dirty="0"/>
              <a:t>는 컨테이너의 배포</a:t>
            </a:r>
            <a:r>
              <a:rPr lang="en-US" altLang="ko-KR" dirty="0"/>
              <a:t>, </a:t>
            </a:r>
            <a:r>
              <a:rPr lang="ko-KR" altLang="en-US" dirty="0"/>
              <a:t>스케일링</a:t>
            </a:r>
            <a:r>
              <a:rPr lang="en-US" altLang="ko-KR" dirty="0"/>
              <a:t>, </a:t>
            </a:r>
            <a:r>
              <a:rPr lang="ko-KR" altLang="en-US" dirty="0"/>
              <a:t>복구</a:t>
            </a:r>
            <a:r>
              <a:rPr lang="en-US" altLang="ko-KR" dirty="0"/>
              <a:t>, </a:t>
            </a:r>
            <a:r>
              <a:rPr lang="ko-KR" altLang="en-US" dirty="0" err="1"/>
              <a:t>로드밸런싱</a:t>
            </a:r>
            <a:r>
              <a:rPr lang="ko-KR" altLang="en-US" dirty="0"/>
              <a:t> 등을 자동으로 처리하는 오픈소스 오케스트레이션 플랫폼입니다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 프로젝트에서는 </a:t>
            </a:r>
            <a:r>
              <a:rPr lang="en-US" altLang="ko-KR" dirty="0"/>
              <a:t>Docker</a:t>
            </a:r>
            <a:r>
              <a:rPr lang="ko-KR" altLang="en-US" dirty="0"/>
              <a:t>로 생성한 이미지를 </a:t>
            </a:r>
            <a:r>
              <a:rPr lang="en-US" altLang="ko-KR" dirty="0"/>
              <a:t>Kubernetes</a:t>
            </a:r>
            <a:r>
              <a:rPr lang="ko-KR" altLang="en-US" dirty="0"/>
              <a:t>에 배포함으로써</a:t>
            </a:r>
            <a:r>
              <a:rPr lang="en-US" altLang="ko-KR" dirty="0"/>
              <a:t>, </a:t>
            </a:r>
            <a:r>
              <a:rPr lang="ko-KR" altLang="en-US" b="1" dirty="0" err="1"/>
              <a:t>무중단</a:t>
            </a:r>
            <a:r>
              <a:rPr lang="ko-KR" altLang="en-US" b="1" dirty="0"/>
              <a:t> 서비스</a:t>
            </a:r>
            <a:r>
              <a:rPr lang="en-US" altLang="ko-KR" dirty="0"/>
              <a:t>, </a:t>
            </a:r>
            <a:r>
              <a:rPr lang="ko-KR" altLang="en-US" b="1" dirty="0"/>
              <a:t>롤링 업데이트</a:t>
            </a:r>
            <a:r>
              <a:rPr lang="en-US" altLang="ko-KR" dirty="0"/>
              <a:t>, </a:t>
            </a:r>
            <a:r>
              <a:rPr lang="ko-KR" altLang="en-US" b="1" dirty="0"/>
              <a:t>리소스 최적화</a:t>
            </a:r>
            <a:r>
              <a:rPr lang="ko-KR" altLang="en-US" dirty="0"/>
              <a:t> 등의 효과를 얻을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3928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2596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6549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단계에서는 </a:t>
            </a:r>
            <a:r>
              <a:rPr lang="en-US" altLang="ko-KR" dirty="0"/>
              <a:t>Maven</a:t>
            </a:r>
            <a:r>
              <a:rPr lang="ko-KR" altLang="en-US" dirty="0"/>
              <a:t>을 사용하여 코드를 빌드합니다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pom.xml </a:t>
            </a:r>
            <a:r>
              <a:rPr lang="ko-KR" altLang="en-US" dirty="0"/>
              <a:t>파일을 기준으로 </a:t>
            </a:r>
            <a:r>
              <a:rPr lang="en-US" altLang="ko-KR" dirty="0"/>
              <a:t>clean package </a:t>
            </a:r>
            <a:r>
              <a:rPr lang="ko-KR" altLang="en-US" dirty="0"/>
              <a:t>명령어를 실행하여</a:t>
            </a:r>
            <a:r>
              <a:rPr lang="en-US" altLang="ko-KR" dirty="0"/>
              <a:t>, </a:t>
            </a:r>
            <a:r>
              <a:rPr lang="ko-KR" altLang="en-US" dirty="0"/>
              <a:t>기존 빌드 결과물을 삭제한 후 </a:t>
            </a:r>
            <a:r>
              <a:rPr lang="en-US" altLang="ko-KR" dirty="0"/>
              <a:t>.war </a:t>
            </a:r>
            <a:r>
              <a:rPr lang="ko-KR" altLang="en-US" dirty="0"/>
              <a:t>파일로 다시 </a:t>
            </a:r>
            <a:r>
              <a:rPr lang="ko-KR" altLang="en-US" dirty="0" err="1"/>
              <a:t>패키징합니다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이렇게 생성된 </a:t>
            </a:r>
            <a:r>
              <a:rPr lang="en-US" altLang="ko-KR" dirty="0"/>
              <a:t>.war </a:t>
            </a:r>
            <a:r>
              <a:rPr lang="ko-KR" altLang="en-US" dirty="0"/>
              <a:t>파일은 이후 배포 단계에서 사용됩니다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5077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단계 설정은 이전 단계에서 </a:t>
            </a:r>
            <a:r>
              <a:rPr lang="ko-KR" altLang="en-US" dirty="0" err="1"/>
              <a:t>빌드된</a:t>
            </a:r>
            <a:r>
              <a:rPr lang="ko-KR" altLang="en-US" dirty="0"/>
              <a:t> </a:t>
            </a:r>
            <a:r>
              <a:rPr lang="en-US" altLang="ko-KR" dirty="0"/>
              <a:t>.war </a:t>
            </a:r>
            <a:r>
              <a:rPr lang="ko-KR" altLang="en-US" dirty="0"/>
              <a:t>파일을 </a:t>
            </a:r>
            <a:r>
              <a:rPr lang="en-US" altLang="ko-KR" dirty="0"/>
              <a:t>ansible </a:t>
            </a:r>
            <a:r>
              <a:rPr lang="ko-KR" altLang="en-US" dirty="0"/>
              <a:t>서버로 전송하고</a:t>
            </a:r>
            <a:r>
              <a:rPr lang="en-US" altLang="ko-KR" dirty="0"/>
              <a:t>, </a:t>
            </a:r>
            <a:r>
              <a:rPr lang="ko-KR" altLang="en-US" dirty="0"/>
              <a:t>이후 </a:t>
            </a:r>
            <a:r>
              <a:rPr lang="en-US" altLang="ko-KR" dirty="0"/>
              <a:t>Ansible</a:t>
            </a:r>
            <a:r>
              <a:rPr lang="ko-KR" altLang="en-US" dirty="0"/>
              <a:t>이 </a:t>
            </a:r>
            <a:r>
              <a:rPr lang="ko-KR" altLang="en-US" dirty="0" err="1"/>
              <a:t>도커</a:t>
            </a:r>
            <a:r>
              <a:rPr lang="ko-KR" altLang="en-US" dirty="0"/>
              <a:t> 이미지 생성 및 배포를 자동화하는 과정입니다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Jenkins</a:t>
            </a:r>
            <a:r>
              <a:rPr lang="ko-KR" altLang="en-US" dirty="0"/>
              <a:t>의 </a:t>
            </a:r>
            <a:r>
              <a:rPr lang="en-US" altLang="ko-KR" dirty="0"/>
              <a:t>“Send build artifact over SSH’ </a:t>
            </a:r>
            <a:r>
              <a:rPr lang="ko-KR" altLang="en-US" dirty="0"/>
              <a:t>플러그인을 사용하여 </a:t>
            </a:r>
            <a:r>
              <a:rPr lang="en-US" altLang="ko-KR" dirty="0"/>
              <a:t>Ansible </a:t>
            </a:r>
            <a:r>
              <a:rPr lang="ko-KR" altLang="en-US" dirty="0"/>
              <a:t>서버로 </a:t>
            </a:r>
            <a:r>
              <a:rPr lang="en-US" altLang="ko-KR" dirty="0"/>
              <a:t>.war </a:t>
            </a:r>
            <a:r>
              <a:rPr lang="ko-KR" altLang="en-US" dirty="0"/>
              <a:t>파일을 전송합니다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때 </a:t>
            </a:r>
            <a:r>
              <a:rPr lang="en-US" altLang="ko-KR" dirty="0"/>
              <a:t>target </a:t>
            </a:r>
            <a:r>
              <a:rPr lang="ko-KR" altLang="en-US" dirty="0"/>
              <a:t>디렉토리는 제거되며</a:t>
            </a:r>
            <a:r>
              <a:rPr lang="en-US" altLang="ko-KR" dirty="0"/>
              <a:t>, /opt/</a:t>
            </a:r>
            <a:r>
              <a:rPr lang="en-US" altLang="ko-KR" dirty="0" err="1"/>
              <a:t>ansdoc</a:t>
            </a:r>
            <a:r>
              <a:rPr lang="en-US" altLang="ko-KR" dirty="0"/>
              <a:t> </a:t>
            </a:r>
            <a:r>
              <a:rPr lang="ko-KR" altLang="en-US" dirty="0"/>
              <a:t>경로에 저장됩니다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전송 이후에는 </a:t>
            </a:r>
            <a:r>
              <a:rPr lang="en-US" altLang="ko-KR" dirty="0"/>
              <a:t>Ansible-playbook </a:t>
            </a:r>
            <a:r>
              <a:rPr lang="ko-KR" altLang="en-US" dirty="0"/>
              <a:t>을 이용해 </a:t>
            </a:r>
            <a:r>
              <a:rPr lang="en-US" altLang="ko-KR" dirty="0" err="1"/>
              <a:t>devops_CI.yaml</a:t>
            </a:r>
            <a:r>
              <a:rPr lang="ko-KR" altLang="en-US" dirty="0"/>
              <a:t>을 자동으로 실행하여</a:t>
            </a:r>
            <a:r>
              <a:rPr lang="en-US" altLang="ko-KR" dirty="0"/>
              <a:t>: </a:t>
            </a:r>
            <a:r>
              <a:rPr lang="ko-KR" altLang="en-US" dirty="0" err="1"/>
              <a:t>도커</a:t>
            </a:r>
            <a:r>
              <a:rPr lang="ko-KR" altLang="en-US" dirty="0"/>
              <a:t> 이미지 생성 및 </a:t>
            </a:r>
            <a:r>
              <a:rPr lang="en-US" altLang="ko-KR" dirty="0"/>
              <a:t>Docker hub</a:t>
            </a:r>
            <a:r>
              <a:rPr lang="ko-KR" altLang="en-US" dirty="0"/>
              <a:t>로 이미지 </a:t>
            </a:r>
            <a:r>
              <a:rPr lang="ko-KR" altLang="en-US" dirty="0" err="1"/>
              <a:t>푸쉬</a:t>
            </a:r>
            <a:r>
              <a:rPr lang="ko-KR" altLang="en-US" dirty="0"/>
              <a:t> 작업을 수행합니다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7472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2944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단계에서는 </a:t>
            </a:r>
            <a:r>
              <a:rPr lang="en-US" altLang="ko-KR" dirty="0"/>
              <a:t>Ansible</a:t>
            </a:r>
            <a:r>
              <a:rPr lang="ko-KR" altLang="en-US" dirty="0"/>
              <a:t>에서 </a:t>
            </a:r>
            <a:r>
              <a:rPr lang="ko-KR" altLang="en-US" dirty="0" err="1"/>
              <a:t>쿠버네티스</a:t>
            </a:r>
            <a:r>
              <a:rPr lang="ko-KR" altLang="en-US" dirty="0"/>
              <a:t> </a:t>
            </a:r>
            <a:r>
              <a:rPr lang="ko-KR" altLang="en-US" dirty="0" err="1"/>
              <a:t>매니페스트</a:t>
            </a:r>
            <a:r>
              <a:rPr lang="ko-KR" altLang="en-US" dirty="0"/>
              <a:t> 파일을 실행하여 </a:t>
            </a:r>
            <a:r>
              <a:rPr lang="en-US" altLang="ko-KR" dirty="0"/>
              <a:t>Deployment</a:t>
            </a:r>
            <a:r>
              <a:rPr lang="ko-KR" altLang="en-US" dirty="0"/>
              <a:t>와 </a:t>
            </a:r>
            <a:r>
              <a:rPr lang="en-US" altLang="ko-KR" dirty="0"/>
              <a:t>Service </a:t>
            </a:r>
            <a:r>
              <a:rPr lang="ko-KR" altLang="en-US" dirty="0"/>
              <a:t>리소스를 생성합니다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Deployment</a:t>
            </a:r>
            <a:r>
              <a:rPr lang="ko-KR" altLang="en-US" dirty="0"/>
              <a:t>에는 애플리케이션 컨테이너가 정의되어 있으며</a:t>
            </a:r>
            <a:r>
              <a:rPr lang="en-US" altLang="ko-KR" dirty="0"/>
              <a:t>, Service</a:t>
            </a:r>
            <a:r>
              <a:rPr lang="ko-KR" altLang="en-US" dirty="0"/>
              <a:t>는 외부와의 통신을 위한 </a:t>
            </a:r>
            <a:r>
              <a:rPr lang="en-US" altLang="ko-KR" dirty="0" err="1"/>
              <a:t>NodePort</a:t>
            </a:r>
            <a:r>
              <a:rPr lang="en-US" altLang="ko-KR" dirty="0"/>
              <a:t> </a:t>
            </a:r>
            <a:r>
              <a:rPr lang="ko-KR" altLang="en-US" dirty="0"/>
              <a:t>방식으로 설정하였습니다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이러한 리소스 생성은 모두 자동화되어</a:t>
            </a:r>
            <a:r>
              <a:rPr lang="en-US" altLang="ko-KR" dirty="0"/>
              <a:t>, </a:t>
            </a:r>
            <a:r>
              <a:rPr lang="ko-KR" altLang="en-US" dirty="0"/>
              <a:t>코드 변경부터 배포까지의 전체 과정이 </a:t>
            </a:r>
            <a:r>
              <a:rPr lang="en-US" altLang="ko-KR" dirty="0"/>
              <a:t>CI/CD </a:t>
            </a:r>
            <a:r>
              <a:rPr lang="ko-KR" altLang="en-US" dirty="0"/>
              <a:t>파이프라인 내에서 수행됩니다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4688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인증은 흔히 우리가 사용하는 로그인 기능을 의미</a:t>
            </a:r>
            <a:endParaRPr lang="en-US" altLang="ko-KR" dirty="0"/>
          </a:p>
          <a:p>
            <a:r>
              <a:rPr lang="ko-KR" altLang="en-US" dirty="0"/>
              <a:t>접근 허가의 경우 관리자 및 일반 사용자들을 분할 </a:t>
            </a:r>
            <a:r>
              <a:rPr lang="en-US" altLang="ko-KR" dirty="0"/>
              <a:t>ex) Ec2</a:t>
            </a:r>
            <a:r>
              <a:rPr lang="ko-KR" altLang="en-US" dirty="0"/>
              <a:t>를 생성하는 사용자는 오직 관리자 권한을 가지고 있어야 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IAM</a:t>
            </a:r>
            <a:r>
              <a:rPr lang="ko-KR" altLang="en-US" dirty="0"/>
              <a:t>를 이용하면 각 사용자들에게 최소 권한만 제공할 수 있어 보안사고 방지를 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프로젝트에서는 </a:t>
            </a:r>
            <a:r>
              <a:rPr lang="en-US" altLang="ko-KR" dirty="0"/>
              <a:t>3</a:t>
            </a:r>
            <a:r>
              <a:rPr lang="ko-KR" altLang="en-US" dirty="0"/>
              <a:t>개의 그룹으로 분할</a:t>
            </a:r>
            <a:r>
              <a:rPr lang="en-US" altLang="ko-KR" dirty="0"/>
              <a:t>, </a:t>
            </a:r>
            <a:r>
              <a:rPr lang="ko-KR" altLang="en-US" dirty="0"/>
              <a:t>관리자 그룹</a:t>
            </a:r>
            <a:r>
              <a:rPr lang="en-US" altLang="ko-KR" dirty="0"/>
              <a:t>, </a:t>
            </a:r>
            <a:r>
              <a:rPr lang="ko-KR" altLang="en-US" dirty="0"/>
              <a:t>개발자 그룹 </a:t>
            </a:r>
            <a:r>
              <a:rPr lang="en-US" altLang="ko-KR" dirty="0"/>
              <a:t>, </a:t>
            </a:r>
            <a:r>
              <a:rPr lang="ko-KR" altLang="en-US" dirty="0"/>
              <a:t>엔지니어 그룹</a:t>
            </a:r>
            <a:endParaRPr lang="en-US" altLang="ko-KR" dirty="0"/>
          </a:p>
          <a:p>
            <a:r>
              <a:rPr lang="ko-KR" altLang="en-US" dirty="0"/>
              <a:t>사용자에게 개별 접근 허가도 가능하지만</a:t>
            </a:r>
            <a:r>
              <a:rPr lang="en-US" altLang="ko-KR" dirty="0"/>
              <a:t>, </a:t>
            </a:r>
            <a:r>
              <a:rPr lang="ko-KR" altLang="en-US" dirty="0"/>
              <a:t>사용자 수의 증가하게 된다면</a:t>
            </a:r>
            <a:r>
              <a:rPr lang="en-US" altLang="ko-KR" dirty="0"/>
              <a:t> 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5164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069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- </a:t>
            </a:r>
            <a:r>
              <a:rPr lang="ko-KR" altLang="en-US" dirty="0"/>
              <a:t>가용영역은 </a:t>
            </a:r>
            <a:r>
              <a:rPr lang="en-US" altLang="ko-KR" dirty="0"/>
              <a:t>AWS</a:t>
            </a:r>
            <a:r>
              <a:rPr lang="ko-KR" altLang="en-US" dirty="0"/>
              <a:t>의 물리적인 데이터센터 장비를 사용하기 위해 논리적인 데이터센터영역으로 설정한 값이다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서브넷의 경우 가용영역 내에서 </a:t>
            </a:r>
            <a:r>
              <a:rPr lang="en-US" altLang="ko-KR" dirty="0"/>
              <a:t>public</a:t>
            </a:r>
            <a:r>
              <a:rPr lang="ko-KR" altLang="en-US" dirty="0"/>
              <a:t>과 </a:t>
            </a:r>
            <a:r>
              <a:rPr lang="en-US" altLang="ko-KR" dirty="0"/>
              <a:t>private </a:t>
            </a:r>
            <a:r>
              <a:rPr lang="ko-KR" altLang="en-US" dirty="0"/>
              <a:t>서브넷으로 </a:t>
            </a:r>
            <a:r>
              <a:rPr lang="en-US" altLang="ko-KR" dirty="0"/>
              <a:t>IP </a:t>
            </a:r>
            <a:r>
              <a:rPr lang="ko-KR" altLang="en-US" dirty="0"/>
              <a:t>주소 범위를 분리하여 외부에서 직접 접근이 가능한 리소스와 </a:t>
            </a:r>
            <a:r>
              <a:rPr lang="en-US" altLang="ko-KR" dirty="0"/>
              <a:t>VPC </a:t>
            </a:r>
            <a:r>
              <a:rPr lang="ko-KR" altLang="en-US" dirty="0"/>
              <a:t>내부에서 보호해야 되는 리소스를 따로 저장할 수 있게 한다</a:t>
            </a:r>
            <a:r>
              <a:rPr lang="en-US" altLang="ko-KR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dirty="0"/>
              <a:t>서브넷으로 역할이 분리 된 이후 바로 해당 서브넷에 리소스를 생성한 경우 외부와의 통신이 아직 설정되지 않았다</a:t>
            </a:r>
            <a:r>
              <a:rPr lang="en-US" altLang="ko-KR" dirty="0"/>
              <a:t>. </a:t>
            </a:r>
            <a:r>
              <a:rPr lang="ko-KR" altLang="en-US" dirty="0"/>
              <a:t>외부 인터넷과 </a:t>
            </a:r>
            <a:r>
              <a:rPr lang="en-US" altLang="ko-KR" dirty="0"/>
              <a:t>VPC </a:t>
            </a:r>
            <a:r>
              <a:rPr lang="ko-KR" altLang="en-US" dirty="0"/>
              <a:t>내부와의 통신을 허용해주는 역할이 인터넷 게이트웨이이다</a:t>
            </a:r>
            <a:r>
              <a:rPr lang="en-US" altLang="ko-KR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dirty="0" err="1"/>
              <a:t>프라이빗</a:t>
            </a:r>
            <a:r>
              <a:rPr lang="ko-KR" altLang="en-US" dirty="0"/>
              <a:t> 서브넷에서는 인터넷 게이트웨이만을 이용해서 외부와 통신이 불가능하다</a:t>
            </a:r>
            <a:r>
              <a:rPr lang="en-US" altLang="ko-KR" dirty="0"/>
              <a:t>. -&gt; </a:t>
            </a:r>
            <a:r>
              <a:rPr lang="ko-KR" altLang="en-US" dirty="0"/>
              <a:t>내부의 리소스를 보호하기 위해 </a:t>
            </a:r>
            <a:r>
              <a:rPr lang="ko-KR" altLang="en-US" dirty="0" err="1"/>
              <a:t>프라이빗</a:t>
            </a:r>
            <a:r>
              <a:rPr lang="ko-KR" altLang="en-US" dirty="0"/>
              <a:t> 서브넷에 두었는데 인터넷 게이트웨이만을 이용해서 접근이 가능하게 된다면</a:t>
            </a:r>
            <a:r>
              <a:rPr lang="en-US" altLang="ko-KR" dirty="0"/>
              <a:t>, </a:t>
            </a:r>
            <a:r>
              <a:rPr lang="ko-KR" altLang="en-US" dirty="0"/>
              <a:t>리소스가 노출될 수 있게 된다</a:t>
            </a:r>
            <a:r>
              <a:rPr lang="en-US" altLang="ko-KR" dirty="0"/>
              <a:t>. </a:t>
            </a:r>
            <a:r>
              <a:rPr lang="ko-KR" altLang="en-US" dirty="0"/>
              <a:t>이를 방지하기 위해서 우리는 </a:t>
            </a:r>
            <a:r>
              <a:rPr lang="en-US" altLang="ko-KR" dirty="0"/>
              <a:t>NAT(network address translation)</a:t>
            </a:r>
            <a:r>
              <a:rPr lang="ko-KR" altLang="en-US" dirty="0"/>
              <a:t>이라는 네트워크 주소 변환 시스템을 이용해 </a:t>
            </a:r>
            <a:r>
              <a:rPr lang="ko-KR" altLang="en-US" dirty="0" err="1"/>
              <a:t>프라이빗</a:t>
            </a:r>
            <a:r>
              <a:rPr lang="ko-KR" altLang="en-US" dirty="0"/>
              <a:t> 서브넷의 리소스 </a:t>
            </a:r>
            <a:r>
              <a:rPr lang="en-US" altLang="ko-KR" dirty="0"/>
              <a:t>IP </a:t>
            </a:r>
            <a:r>
              <a:rPr lang="ko-KR" altLang="en-US" dirty="0"/>
              <a:t>주소를 변환시켜 외부로 접근을 가능하게 만드는 장치가 </a:t>
            </a:r>
            <a:r>
              <a:rPr lang="en-US" altLang="ko-KR" dirty="0"/>
              <a:t>NAT </a:t>
            </a:r>
            <a:r>
              <a:rPr lang="ko-KR" altLang="en-US" dirty="0"/>
              <a:t>게이트웨이이다</a:t>
            </a:r>
            <a:r>
              <a:rPr lang="en-US" altLang="ko-KR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dirty="0"/>
              <a:t>인터넷 게이트웨이와 </a:t>
            </a:r>
            <a:r>
              <a:rPr lang="en-US" altLang="ko-KR" dirty="0"/>
              <a:t>NAT </a:t>
            </a:r>
            <a:r>
              <a:rPr lang="ko-KR" altLang="en-US" dirty="0"/>
              <a:t>게이트웨이가 외부와의 통신을 위한 문을 만들었다면 라우팅 테이블의 경우는 인터넷과 </a:t>
            </a:r>
            <a:r>
              <a:rPr lang="en-US" altLang="ko-KR" dirty="0"/>
              <a:t>VPC</a:t>
            </a:r>
            <a:r>
              <a:rPr lang="ko-KR" altLang="en-US" dirty="0"/>
              <a:t>간의 경로를 설정하는 역할을 수행한다고 생각하면 된다</a:t>
            </a:r>
            <a:r>
              <a:rPr lang="en-US" altLang="ko-KR" dirty="0"/>
              <a:t>. </a:t>
            </a:r>
          </a:p>
          <a:p>
            <a:pPr marL="171450" indent="-171450">
              <a:buFontTx/>
              <a:buChar char="-"/>
            </a:pPr>
            <a:r>
              <a:rPr lang="ko-KR" altLang="en-US" dirty="0"/>
              <a:t>보안 그룹은 방화벽과 비슷한 역할을 수행하는데</a:t>
            </a:r>
            <a:r>
              <a:rPr lang="en-US" altLang="ko-KR" dirty="0"/>
              <a:t>, </a:t>
            </a:r>
            <a:r>
              <a:rPr lang="ko-KR" altLang="en-US" dirty="0"/>
              <a:t>리소스가 원하는 </a:t>
            </a:r>
            <a:r>
              <a:rPr lang="en-US" altLang="ko-KR" dirty="0"/>
              <a:t>IP </a:t>
            </a:r>
            <a:r>
              <a:rPr lang="ko-KR" altLang="en-US" dirty="0"/>
              <a:t>주소 범위와 포트번호를 설정하여 해당 경우에만 접근 가능하도록 설정할 수 있다</a:t>
            </a:r>
            <a:r>
              <a:rPr lang="en-US" altLang="ko-KR" dirty="0"/>
              <a:t>. </a:t>
            </a:r>
            <a:r>
              <a:rPr lang="ko-KR" altLang="en-US" dirty="0"/>
              <a:t>마찬가지로 빠져나가는 정보도 설정할 수 있다</a:t>
            </a:r>
            <a:r>
              <a:rPr lang="en-US" altLang="ko-KR" dirty="0"/>
              <a:t>. </a:t>
            </a:r>
            <a:r>
              <a:rPr lang="ko-KR" altLang="en-US" dirty="0"/>
              <a:t>들어오는 정보를 설정하는 것을 </a:t>
            </a:r>
            <a:r>
              <a:rPr lang="ko-KR" altLang="en-US" dirty="0" err="1"/>
              <a:t>인바운드</a:t>
            </a:r>
            <a:r>
              <a:rPr lang="ko-KR" altLang="en-US" dirty="0"/>
              <a:t> 규칙</a:t>
            </a:r>
            <a:r>
              <a:rPr lang="en-US" altLang="ko-KR" dirty="0"/>
              <a:t>, </a:t>
            </a:r>
            <a:r>
              <a:rPr lang="ko-KR" altLang="en-US" dirty="0"/>
              <a:t>빠져나가는 정보를 설정하는 것을 </a:t>
            </a:r>
            <a:r>
              <a:rPr lang="ko-KR" altLang="en-US" dirty="0" err="1"/>
              <a:t>아웃바운드</a:t>
            </a:r>
            <a:r>
              <a:rPr lang="ko-KR" altLang="en-US" dirty="0"/>
              <a:t> </a:t>
            </a:r>
            <a:r>
              <a:rPr lang="ko-KR" altLang="en-US" dirty="0" err="1"/>
              <a:t>규칙이라한다</a:t>
            </a:r>
            <a:r>
              <a:rPr lang="en-US" altLang="ko-KR" dirty="0"/>
              <a:t>. </a:t>
            </a:r>
            <a:r>
              <a:rPr lang="ko-KR" altLang="en-US" dirty="0"/>
              <a:t>똑같은 역할로 네트워크의 </a:t>
            </a:r>
            <a:r>
              <a:rPr lang="en-US" altLang="ko-KR" dirty="0"/>
              <a:t>ACL(Access Control List)</a:t>
            </a:r>
            <a:r>
              <a:rPr lang="ko-KR" altLang="en-US" dirty="0"/>
              <a:t>가 존재한다</a:t>
            </a:r>
            <a:r>
              <a:rPr lang="en-US" altLang="ko-KR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065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점프 서버를 제외한 나머지 </a:t>
            </a:r>
            <a:r>
              <a:rPr lang="en-US" altLang="ko-KR" dirty="0"/>
              <a:t>ec2 </a:t>
            </a:r>
            <a:r>
              <a:rPr lang="ko-KR" altLang="en-US" dirty="0"/>
              <a:t>인스턴스들의 경우에는 리소스를 보호하고자 하는 목적에서 </a:t>
            </a:r>
            <a:r>
              <a:rPr lang="ko-KR" altLang="en-US" dirty="0" err="1"/>
              <a:t>프라이빗</a:t>
            </a:r>
            <a:r>
              <a:rPr lang="ko-KR" altLang="en-US" dirty="0"/>
              <a:t> 서브넷에 할당했다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따라서 해당 인스턴스에 접근하기 위해서는 점프서버를 거쳐서 접근할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개의 웹서버로는 클라이언트의 요청을 처리하는데 제한이 존재한다</a:t>
            </a:r>
            <a:r>
              <a:rPr lang="en-US" altLang="ko-KR" dirty="0"/>
              <a:t>. </a:t>
            </a:r>
            <a:r>
              <a:rPr lang="ko-KR" altLang="en-US" dirty="0"/>
              <a:t>이를 위해서 </a:t>
            </a:r>
            <a:r>
              <a:rPr lang="ko-KR" altLang="en-US" dirty="0" err="1"/>
              <a:t>여러대의</a:t>
            </a:r>
            <a:r>
              <a:rPr lang="ko-KR" altLang="en-US" dirty="0"/>
              <a:t> 웹서버를 두어서 분산 처리할 수 있도록 </a:t>
            </a:r>
            <a:r>
              <a:rPr lang="ko-KR" altLang="en-US" dirty="0" err="1"/>
              <a:t>로드밸런서를</a:t>
            </a:r>
            <a:r>
              <a:rPr lang="ko-KR" altLang="en-US" dirty="0"/>
              <a:t> 이용한다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106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7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666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33771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CI/CD</a:t>
            </a:r>
            <a:r>
              <a:rPr lang="ko-KR" altLang="en-US" dirty="0"/>
              <a:t>는 개발자가 코드를 커밋하면 자동으로 빌드</a:t>
            </a:r>
            <a:r>
              <a:rPr lang="en-US" altLang="ko-KR" dirty="0"/>
              <a:t>, </a:t>
            </a:r>
            <a:r>
              <a:rPr lang="ko-KR" altLang="en-US" dirty="0"/>
              <a:t>테스트</a:t>
            </a:r>
            <a:r>
              <a:rPr lang="en-US" altLang="ko-KR" dirty="0"/>
              <a:t>, </a:t>
            </a:r>
            <a:r>
              <a:rPr lang="ko-KR" altLang="en-US" dirty="0"/>
              <a:t>배포까지 이어지는 자동화 흐름입니다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이전에는 통합 및 배포를 수동으로 진행해 배포 주기가 길고 오류 대응이 어려웠지만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이번 프로젝트에서는 </a:t>
            </a:r>
            <a:r>
              <a:rPr lang="en-US" altLang="ko-KR" dirty="0"/>
              <a:t>CI/CD </a:t>
            </a:r>
            <a:r>
              <a:rPr lang="ko-KR" altLang="en-US" dirty="0"/>
              <a:t>파이프라인을 통해 </a:t>
            </a:r>
            <a:r>
              <a:rPr lang="ko-KR" altLang="en-US" b="1" dirty="0"/>
              <a:t>빠르고 안정적인 소프트웨어 배포 환경</a:t>
            </a:r>
            <a:r>
              <a:rPr lang="ko-KR" altLang="en-US" dirty="0"/>
              <a:t>을 구현했습니다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개발자가 </a:t>
            </a:r>
            <a:r>
              <a:rPr lang="en-US" altLang="ko-KR" dirty="0" err="1"/>
              <a:t>github</a:t>
            </a:r>
            <a:r>
              <a:rPr lang="ko-KR" altLang="en-US" dirty="0"/>
              <a:t>를 이용해 </a:t>
            </a:r>
            <a:r>
              <a:rPr lang="en-US" altLang="ko-KR" dirty="0"/>
              <a:t>commit</a:t>
            </a:r>
            <a:r>
              <a:rPr lang="ko-KR" altLang="en-US" dirty="0" err="1"/>
              <a:t>ㅇ르</a:t>
            </a:r>
            <a:r>
              <a:rPr lang="ko-KR" altLang="en-US" dirty="0"/>
              <a:t> 수행하면 자동적으로 </a:t>
            </a:r>
            <a:r>
              <a:rPr lang="en-US" altLang="ko-KR" dirty="0"/>
              <a:t>CI/CD </a:t>
            </a:r>
            <a:r>
              <a:rPr lang="ko-KR" altLang="en-US" dirty="0"/>
              <a:t>파이프라인을 통해 배포완료가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660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CI/CD </a:t>
            </a:r>
            <a:r>
              <a:rPr lang="ko-KR" altLang="en-US" dirty="0"/>
              <a:t>파이프라인에 사용되는 기술 스택들에 대해서 설명해드리겠습니다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EDA6C-4A22-4B3E-B0C2-63E78C8088F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496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44013C-7378-DC31-F4ED-B46CA8F56A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76F071-3481-0CC2-1BB9-C4D9A74B03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B610C4-EDCA-811A-CF06-40D184F4C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FDF065-82AC-E640-093E-9FEA2942B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E5C52C-1AEA-EBB1-9B82-84E44E1FB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776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224B62-1CCE-2109-890A-B8A14002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1D3EBD-0EDF-09DA-C673-5761B13D4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7A4A84-E915-4790-C063-9137D31C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44CC9E-ECCD-1907-FBDB-4E99CB560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45CFEB-E7E9-1965-A08E-C58CEB0A6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842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7F9625E-D84F-A608-2BF0-57CE6EC9F5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E5686C-6158-23F3-8F8E-E4C40CA08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42BFE3-F9DD-C38D-29D5-82E06B6AD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B9B458-CCEE-F954-78F1-B71BB1528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3ACFE7-3E2F-8807-4905-2E7642B0B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14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5551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E8E3A2E-1BAF-46D3-7BEB-B138289565DE}"/>
              </a:ext>
            </a:extLst>
          </p:cNvPr>
          <p:cNvSpPr/>
          <p:nvPr userDrawn="1"/>
        </p:nvSpPr>
        <p:spPr>
          <a:xfrm>
            <a:off x="0" y="229568"/>
            <a:ext cx="12192000" cy="3120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73F9E-8D1A-CE6F-F02E-4A2C485B307D}"/>
              </a:ext>
            </a:extLst>
          </p:cNvPr>
          <p:cNvSpPr txBox="1"/>
          <p:nvPr userDrawn="1"/>
        </p:nvSpPr>
        <p:spPr>
          <a:xfrm>
            <a:off x="7635810" y="6601849"/>
            <a:ext cx="3463925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2024</a:t>
            </a:r>
            <a:r>
              <a:rPr lang="ko-KR" altLang="en-US" sz="1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년도 </a:t>
            </a:r>
            <a:r>
              <a:rPr lang="ko-KR" altLang="en-US" sz="1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세방고딕 Bold" panose="00000800000000000000" pitchFamily="2" charset="-127"/>
                <a:ea typeface="세방고딕 Bold" panose="00000800000000000000" pitchFamily="2" charset="-127"/>
              </a:rPr>
              <a:t>프로젝트평가 훈련기관 신청안내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D8DCB8-9B75-7CF9-7713-9B5345DBB23B}"/>
              </a:ext>
            </a:extLst>
          </p:cNvPr>
          <p:cNvSpPr txBox="1"/>
          <p:nvPr userDrawn="1"/>
        </p:nvSpPr>
        <p:spPr>
          <a:xfrm>
            <a:off x="9005162" y="6594154"/>
            <a:ext cx="275499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algn="r" defTabSz="914400" rtl="0" eaLnBrk="1" latinLnBrk="1" hangingPunct="1"/>
            <a:fld id="{5426B8F6-3B26-4B2F-9C3C-1E76C1EF5307}" type="slidenum">
              <a:rPr lang="ko-KR" altLang="en-US" sz="1000" kern="12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  <a:cs typeface="+mn-cs"/>
              </a:rPr>
              <a:pPr marL="0" algn="r" defTabSz="914400" rtl="0" eaLnBrk="1" latinLnBrk="1" hangingPunct="1"/>
              <a:t>‹#›</a:t>
            </a:fld>
            <a:endParaRPr lang="ko-KR" altLang="en-US" sz="1000" kern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세방고딕 Regular" panose="00000500000000000000" pitchFamily="2" charset="-127"/>
              <a:ea typeface="세방고딕 Regular" panose="00000500000000000000" pitchFamily="2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18308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393">
          <p15:clr>
            <a:srgbClr val="FBAE40"/>
          </p15:clr>
        </p15:guide>
        <p15:guide id="3" pos="7287">
          <p15:clr>
            <a:srgbClr val="FBAE40"/>
          </p15:clr>
        </p15:guide>
        <p15:guide id="4" orient="horz" pos="109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EDB432-EAD5-0CA6-D965-3752DE0AB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25EC77-7408-6520-DCAF-3C9B1B79D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3DAE9B-E46C-F5BE-645F-D6291220A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687A4E-3016-B306-CD2F-AFDD977E9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B4D866-21EF-2E55-3B47-B360DCA52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320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E0473F-A5C5-5C8C-4FD2-D1DBD8BC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EF7B6A-6A80-1816-89F7-DCEEC7216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356DF7-BB7A-5D84-C7A2-EA89039F2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437239-72B5-86D6-735B-8518AFB6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421596-53F4-89AF-FAB9-074AB8F95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30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A0FD40-CBE2-BC63-8E2D-B448DBB03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E86938-4402-AE48-3657-90C063A48E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C3CA31-F616-786B-7DA2-660650A17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906531-4539-559E-95E1-731FCC357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F6AF8E-3176-55EB-B7B1-C7C341821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228E95-121C-6FB7-E60F-817D9088A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96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8A25C6-60CB-64C6-7657-0DC50FA6B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0342A-6E03-4A86-7563-24A881B6B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5125C8-EF47-0BBD-133E-858DE0B30C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31DF1A-A24A-9645-0BD2-FE2B277929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00A206-5CE6-11EE-BDA7-390D85C8DB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A2E132-BFCA-FAF5-53F0-A1D388FA7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9464187-404B-176C-CDC6-2836B4DD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DD2E746-A421-B21D-E16E-06D48764C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5402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748684-EA1E-6FC0-148A-F24EE687E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99319F2-5E8B-FB8E-1859-85138954C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501846-9DA8-CC3F-B17F-9D8073F51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8BCA64-4FC8-4CF4-55BB-CF4FBB37F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608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97D02B-85D1-121E-41B2-25E146AAC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C24959-43CE-0F3B-D945-976A7540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C0E18F8-7AE0-0A54-625B-105AC7CD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678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1D68DC-72E3-4FF1-D019-E81F30077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6C3084-BFA0-C0D0-5B0B-79D12AC66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0468EC-D5A6-7D0F-138F-2490D46CA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930B80-8225-BAAF-3C4A-A30DA789F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FE4298-D6F6-5261-B063-6B445A63F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31DBFA-CEE3-843C-9743-B9DB0D616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421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2007E0-7B9A-3FEE-94D8-8EB9D29A1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3CBC970-BA98-05D5-4501-CC3D119A59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BF5971-8BB5-D74E-D6A1-055291CB4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59E5CA-476A-B8E2-8D9F-D1705BE8C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9DDE8B-9AAF-CEEA-D986-698DF5068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A2EBFF-5594-6173-C36D-B41307CCD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162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C5A77C7-A655-F1A4-880A-C617304AC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D0EEBC-2EED-2FC9-65F6-082EEBC4A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FCCA73-267C-FD7A-C97B-001EC7FC7C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245E4-741B-46A9-94D1-0E241DD65ACD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61153F-6875-29FF-F12F-3F96ADD65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AB6F47-B663-25BC-D896-1BCD76A3E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4A7EC-4654-49B0-A68C-FDC7FC22EF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37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22.png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8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28.png"/><Relationship Id="rId4" Type="http://schemas.openxmlformats.org/officeDocument/2006/relationships/image" Target="../media/image2.png"/><Relationship Id="rId9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10" Type="http://schemas.openxmlformats.org/officeDocument/2006/relationships/image" Target="../media/image31.png"/><Relationship Id="rId4" Type="http://schemas.openxmlformats.org/officeDocument/2006/relationships/notesSlide" Target="../notesSlides/notesSlide20.xml"/><Relationship Id="rId9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Cloud Network Architect </a:t>
              </a: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0" name="TextBox 1">
            <a:extLst>
              <a:ext uri="{FF2B5EF4-FFF2-40B4-BE49-F238E27FC236}">
                <a16:creationId xmlns:a16="http://schemas.microsoft.com/office/drawing/2014/main" id="{1B138224-E7B5-446C-A321-0A1C7C9382D2}"/>
              </a:ext>
            </a:extLst>
          </p:cNvPr>
          <p:cNvSpPr txBox="1"/>
          <p:nvPr/>
        </p:nvSpPr>
        <p:spPr>
          <a:xfrm>
            <a:off x="532825" y="2083385"/>
            <a:ext cx="9667632" cy="3467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기존 로컬 서버의 가용성을 극복하고자 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Cloud resource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를 이용해서 인프라를 구축 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클라우드 플랫폼 → </a:t>
            </a:r>
            <a:r>
              <a:rPr lang="en-US" altLang="ko-KR" sz="1600" b="1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AWS</a:t>
            </a:r>
            <a:r>
              <a:rPr lang="ko-KR" altLang="en-US" sz="1600" b="1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600" b="1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Cloud</a:t>
            </a:r>
            <a:r>
              <a:rPr lang="ko-KR" altLang="en-US" sz="1600" b="1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600" b="1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Solution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Resource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IAM 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사용자 및 권한 관리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VPC 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가상 </a:t>
            </a: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프라이빗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네트워크 구성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EC2 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가상 컴퓨팅 서버 제공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RDS 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관계형 데이터베이스 서비스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Route 53 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도메인 연결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S3 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객체 스토리지 서비스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E49BA26-2CB8-450E-B3C2-79878B5F16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23794" y="1968237"/>
            <a:ext cx="3435381" cy="45718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222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>
            <a:extLst>
              <a:ext uri="{FF2B5EF4-FFF2-40B4-BE49-F238E27FC236}">
                <a16:creationId xmlns:a16="http://schemas.microsoft.com/office/drawing/2014/main" id="{634E6786-A3E7-42D0-A4F4-9624125A75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6" t="49431" r="7183"/>
          <a:stretch/>
        </p:blipFill>
        <p:spPr>
          <a:xfrm>
            <a:off x="6596947" y="3753037"/>
            <a:ext cx="4908996" cy="19336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Jenkins</a:t>
              </a: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오픈 소스 기반의 자동화 서버로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소프트웨어 개발 과정에서 코드 변경 사항을 자동으로 통합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(Build)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하고 배포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(Deploy)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하는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CI/CD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도구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다양한 플러그인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(Docker, Maven, Git ..)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지원으로 거의 모든 개발 환경에서 손 쉽게 가능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CA93298-11A9-4F41-ABAD-DF6A7105209B}"/>
              </a:ext>
            </a:extLst>
          </p:cNvPr>
          <p:cNvSpPr/>
          <p:nvPr/>
        </p:nvSpPr>
        <p:spPr>
          <a:xfrm>
            <a:off x="7824192" y="4473116"/>
            <a:ext cx="828092" cy="7920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2660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>
            <a:extLst>
              <a:ext uri="{FF2B5EF4-FFF2-40B4-BE49-F238E27FC236}">
                <a16:creationId xmlns:a16="http://schemas.microsoft.com/office/drawing/2014/main" id="{634E6786-A3E7-42D0-A4F4-9624125A75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6" t="49431" r="7183"/>
          <a:stretch/>
        </p:blipFill>
        <p:spPr>
          <a:xfrm>
            <a:off x="6596947" y="3753037"/>
            <a:ext cx="4908996" cy="19336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Ansible </a:t>
              </a: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2260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서버 환경 구성 및 애플리케이션 배포를 자동화할 수 있는 코드형 인프라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</a:t>
            </a:r>
            <a:r>
              <a:rPr lang="en-US" altLang="ko-KR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IaC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)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도구로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대표적인 자동화 툴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Playbook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파일에 정의된 작업을 기반으로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반복적인 서버 관리 및 배포 작업을 자동으로 실행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구성 요소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Playbook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: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관리할 서버 </a:t>
            </a:r>
            <a:r>
              <a:rPr lang="en-US" altLang="ko-KR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ip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리스트 저장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Inventory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: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타겟 호스트로 실제 작업을 처리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CA93298-11A9-4F41-ABAD-DF6A7105209B}"/>
              </a:ext>
            </a:extLst>
          </p:cNvPr>
          <p:cNvSpPr/>
          <p:nvPr/>
        </p:nvSpPr>
        <p:spPr>
          <a:xfrm>
            <a:off x="8976320" y="4473116"/>
            <a:ext cx="720080" cy="7920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981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>
            <a:extLst>
              <a:ext uri="{FF2B5EF4-FFF2-40B4-BE49-F238E27FC236}">
                <a16:creationId xmlns:a16="http://schemas.microsoft.com/office/drawing/2014/main" id="{634E6786-A3E7-42D0-A4F4-9624125A75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6" t="49431" r="7183"/>
          <a:stretch/>
        </p:blipFill>
        <p:spPr>
          <a:xfrm>
            <a:off x="6596947" y="3753037"/>
            <a:ext cx="4908996" cy="19336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Docker</a:t>
              </a: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애플리케이션을 컨테이너로 </a:t>
            </a: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패키징하여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개발 환경과 무관하게 동일한 환경에서 실행될 수 있도록 지원하는 플랫폼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이번 프로젝트에서는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.war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파일을 기반으로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Docker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이미지를 생성하고 이를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Docker Hub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에 업로드하여 배포 자동화를 구성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CA93298-11A9-4F41-ABAD-DF6A7105209B}"/>
              </a:ext>
            </a:extLst>
          </p:cNvPr>
          <p:cNvSpPr/>
          <p:nvPr/>
        </p:nvSpPr>
        <p:spPr>
          <a:xfrm>
            <a:off x="9842152" y="3794087"/>
            <a:ext cx="828092" cy="7920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642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>
            <a:extLst>
              <a:ext uri="{FF2B5EF4-FFF2-40B4-BE49-F238E27FC236}">
                <a16:creationId xmlns:a16="http://schemas.microsoft.com/office/drawing/2014/main" id="{634E6786-A3E7-42D0-A4F4-9624125A75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6" t="49431" r="7183"/>
          <a:stretch/>
        </p:blipFill>
        <p:spPr>
          <a:xfrm>
            <a:off x="6596947" y="3753037"/>
            <a:ext cx="4908996" cy="19336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 Kubernetes</a:t>
              </a: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오픈소스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기반의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컨테이너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오케스트레이션 플랫폼으로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컨테이너의 배포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확장 복구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로드밸런싱을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자동화하여 대규모 서비스도 안정적으로 운영할 수 있도록 지원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복잡한 컨테이너 기반 서비스를 자동화된 방식으로 관리하여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고가용성과 유연한 확장성을 갖춘 서비스 운영이 가능하게 함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CA93298-11A9-4F41-ABAD-DF6A7105209B}"/>
              </a:ext>
            </a:extLst>
          </p:cNvPr>
          <p:cNvSpPr/>
          <p:nvPr/>
        </p:nvSpPr>
        <p:spPr>
          <a:xfrm>
            <a:off x="10649915" y="4473116"/>
            <a:ext cx="738673" cy="7920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377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CI/CD 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진행 과정</a:t>
              </a:r>
              <a:endParaRPr lang="en-US" altLang="ko-KR" b="1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/>
              <a:t>Jenkins</a:t>
            </a:r>
            <a:r>
              <a:rPr lang="ko-KR" altLang="en-US" sz="1600" dirty="0"/>
              <a:t>는 웹 기반 </a:t>
            </a:r>
            <a:r>
              <a:rPr lang="en-US" altLang="ko-KR" sz="1600" dirty="0"/>
              <a:t>UI</a:t>
            </a:r>
            <a:r>
              <a:rPr lang="ko-KR" altLang="en-US" sz="1600" dirty="0"/>
              <a:t>를 제공하며 프로젝트 관리 및 빌드 설정이 직관적</a:t>
            </a:r>
            <a:r>
              <a:rPr lang="en-US" altLang="ko-KR" sz="1600" dirty="0"/>
              <a:t>,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/>
              <a:t>대시보드를 통해 프로젝트의 빌드 상태 및 결과를 한눈에 파악 가능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34B9FA9E-B7AE-4ECD-8925-FC7DE2E98E7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8" t="1556" r="38972" b="52353"/>
          <a:stretch/>
        </p:blipFill>
        <p:spPr>
          <a:xfrm>
            <a:off x="5498161" y="3176972"/>
            <a:ext cx="6244632" cy="3005547"/>
          </a:xfrm>
          <a:prstGeom prst="rect">
            <a:avLst/>
          </a:prstGeom>
          <a:ln w="127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556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Jenkins CI 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프로젝트</a:t>
              </a:r>
              <a:endParaRPr lang="en-US" altLang="ko-KR" b="1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GitHub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의 코드 변경 사항을 일정 주기로 감지하여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자동 빌드가 수행되도록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Jenkins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트리거를 설정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D5BC5C4-93AD-4ABB-9DD0-EDA70BBB07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1720" y="2264272"/>
            <a:ext cx="1757076" cy="2176219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1A4354E-87C6-4377-A825-46BC8E10B5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61940" y="2264272"/>
            <a:ext cx="2755452" cy="2176219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5A996334-670A-4A67-9C5E-539CED52C32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33" t="53541" r="7184"/>
          <a:stretch/>
        </p:blipFill>
        <p:spPr>
          <a:xfrm>
            <a:off x="7865800" y="4797152"/>
            <a:ext cx="3862840" cy="14468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66CF987E-E577-4D4B-81B0-B9EDFB208FC7}"/>
              </a:ext>
            </a:extLst>
          </p:cNvPr>
          <p:cNvSpPr/>
          <p:nvPr/>
        </p:nvSpPr>
        <p:spPr>
          <a:xfrm>
            <a:off x="7973812" y="5229200"/>
            <a:ext cx="1296144" cy="6120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A9D5F7F2-64B1-4058-BE60-0E06A93AB905}"/>
              </a:ext>
            </a:extLst>
          </p:cNvPr>
          <p:cNvCxnSpPr>
            <a:cxnSpLocks/>
            <a:stCxn id="26" idx="0"/>
            <a:endCxn id="7" idx="2"/>
          </p:cNvCxnSpPr>
          <p:nvPr/>
        </p:nvCxnSpPr>
        <p:spPr>
          <a:xfrm rot="16200000" flipV="1">
            <a:off x="7096717" y="3704033"/>
            <a:ext cx="788709" cy="2261626"/>
          </a:xfrm>
          <a:prstGeom prst="bentConnector3">
            <a:avLst>
              <a:gd name="adj1" fmla="val 5000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그림 27">
            <a:extLst>
              <a:ext uri="{FF2B5EF4-FFF2-40B4-BE49-F238E27FC236}">
                <a16:creationId xmlns:a16="http://schemas.microsoft.com/office/drawing/2014/main" id="{2FF66053-4A30-4D1E-A03C-F1C7FFCDD0F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8035" y="2946726"/>
            <a:ext cx="4318890" cy="201250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4105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extLst>
              <a:ext uri="{FF2B5EF4-FFF2-40B4-BE49-F238E27FC236}">
                <a16:creationId xmlns:a16="http://schemas.microsoft.com/office/drawing/2014/main" id="{8D747F80-108C-406F-BCBE-798D2883EE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6" t="49431" r="7183"/>
          <a:stretch/>
        </p:blipFill>
        <p:spPr>
          <a:xfrm>
            <a:off x="7148800" y="4669164"/>
            <a:ext cx="3998172" cy="15748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Jenkins CI 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프로젝트</a:t>
              </a:r>
              <a:endParaRPr lang="en-US" altLang="ko-KR" b="1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2999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Root POM :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en-US" altLang="ko-KR" sz="1600" b="1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pom.xml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파일의 위치를 지정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해당 프로젝트의 최상위 </a:t>
            </a:r>
            <a:r>
              <a:rPr lang="en-US" altLang="ko-KR" sz="1600" b="1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pom.xml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을 기준으로 빌드 수행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Goals and Options :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en-US" altLang="ko-KR" sz="1600" b="1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clean package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: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기존 빌드 결과를 제거하고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새롭게 패키징 수행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빌드 결과물은 </a:t>
            </a:r>
            <a:r>
              <a:rPr lang="en-US" altLang="ko-KR" sz="1600" b="1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target/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디렉토리에 </a:t>
            </a:r>
            <a:r>
              <a:rPr lang="en-US" altLang="ko-KR" sz="1600" b="1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.war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파일로 생성되며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이후 배포 단계에서 사용됨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B54A4E4-4D67-4500-9466-401F738182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6814" y="2982092"/>
            <a:ext cx="2202486" cy="992669"/>
          </a:xfrm>
          <a:prstGeom prst="rect">
            <a:avLst/>
          </a:prstGeom>
          <a:ln w="19050">
            <a:solidFill>
              <a:srgbClr val="00B0F0"/>
            </a:solidFill>
          </a:ln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071800B1-5B94-4C54-B63E-11002DB9A0ED}"/>
              </a:ext>
            </a:extLst>
          </p:cNvPr>
          <p:cNvSpPr/>
          <p:nvPr/>
        </p:nvSpPr>
        <p:spPr>
          <a:xfrm>
            <a:off x="8178924" y="5337212"/>
            <a:ext cx="941412" cy="945116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A9049FD7-B153-40E6-ABA9-C12DD6BA24B9}"/>
              </a:ext>
            </a:extLst>
          </p:cNvPr>
          <p:cNvCxnSpPr>
            <a:cxnSpLocks/>
            <a:stCxn id="31" idx="0"/>
            <a:endCxn id="16" idx="2"/>
          </p:cNvCxnSpPr>
          <p:nvPr/>
        </p:nvCxnSpPr>
        <p:spPr>
          <a:xfrm rot="16200000" flipV="1">
            <a:off x="7657619" y="4345200"/>
            <a:ext cx="1362451" cy="621573"/>
          </a:xfrm>
          <a:prstGeom prst="bentConnector3">
            <a:avLst>
              <a:gd name="adj1" fmla="val 50000"/>
            </a:avLst>
          </a:prstGeom>
          <a:ln w="2222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130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>
            <a:extLst>
              <a:ext uri="{FF2B5EF4-FFF2-40B4-BE49-F238E27FC236}">
                <a16:creationId xmlns:a16="http://schemas.microsoft.com/office/drawing/2014/main" id="{F04EE515-DB65-4F05-8E4C-6CA03B398C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6" t="49431" r="7183"/>
          <a:stretch/>
        </p:blipFill>
        <p:spPr>
          <a:xfrm>
            <a:off x="7148800" y="4669164"/>
            <a:ext cx="3998172" cy="15748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Jenkins CI 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프로젝트</a:t>
              </a:r>
              <a:endParaRPr lang="en-US" altLang="ko-KR" b="1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Jenkins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에서 빌드한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.war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파일을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Ansible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서버로 전송한 뒤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Ansible </a:t>
            </a:r>
            <a:r>
              <a:rPr lang="en-US" altLang="ko-KR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PlayBook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을 통해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.war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파일을 기반으로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Docker image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빌드 및 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Docker Hub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에 </a:t>
            </a: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푸쉬하여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배포에 활용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7561474-DD97-44AF-B3B3-1AF2BE743BCE}"/>
              </a:ext>
            </a:extLst>
          </p:cNvPr>
          <p:cNvSpPr/>
          <p:nvPr/>
        </p:nvSpPr>
        <p:spPr>
          <a:xfrm>
            <a:off x="9408368" y="4669164"/>
            <a:ext cx="1008112" cy="632044"/>
          </a:xfrm>
          <a:prstGeom prst="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C18EF96E-F10D-4246-A20C-ECD4EE4BE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76220" y="1849878"/>
            <a:ext cx="1996820" cy="2381557"/>
          </a:xfrm>
          <a:prstGeom prst="rect">
            <a:avLst/>
          </a:prstGeom>
          <a:ln w="19050">
            <a:solidFill>
              <a:srgbClr val="92D050"/>
            </a:solidFill>
          </a:ln>
        </p:spPr>
      </p:pic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9CE77989-D3F5-4306-8965-05A256EFFB98}"/>
              </a:ext>
            </a:extLst>
          </p:cNvPr>
          <p:cNvCxnSpPr>
            <a:cxnSpLocks/>
            <a:stCxn id="43" idx="2"/>
            <a:endCxn id="36" idx="1"/>
          </p:cNvCxnSpPr>
          <p:nvPr/>
        </p:nvCxnSpPr>
        <p:spPr>
          <a:xfrm rot="16200000" flipH="1">
            <a:off x="8864624" y="4441441"/>
            <a:ext cx="753751" cy="333738"/>
          </a:xfrm>
          <a:prstGeom prst="bentConnector2">
            <a:avLst/>
          </a:prstGeom>
          <a:ln w="19050">
            <a:solidFill>
              <a:srgbClr val="92D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그림 32">
            <a:extLst>
              <a:ext uri="{FF2B5EF4-FFF2-40B4-BE49-F238E27FC236}">
                <a16:creationId xmlns:a16="http://schemas.microsoft.com/office/drawing/2014/main" id="{67DC56CC-8445-4CDC-8DE9-053B23EFB5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1424" y="3300556"/>
            <a:ext cx="3427062" cy="34270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0" name="TextBox 1">
            <a:extLst>
              <a:ext uri="{FF2B5EF4-FFF2-40B4-BE49-F238E27FC236}">
                <a16:creationId xmlns:a16="http://schemas.microsoft.com/office/drawing/2014/main" id="{BE2A5D98-7343-462F-851B-CD8F273A7CF0}"/>
              </a:ext>
            </a:extLst>
          </p:cNvPr>
          <p:cNvSpPr txBox="1"/>
          <p:nvPr/>
        </p:nvSpPr>
        <p:spPr>
          <a:xfrm>
            <a:off x="4483550" y="4230660"/>
            <a:ext cx="2368362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ko-KR" sz="14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Dockerfile</a:t>
            </a: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을 이용해 </a:t>
            </a:r>
            <a:r>
              <a:rPr lang="en-US" altLang="ko-KR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image </a:t>
            </a: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생성</a:t>
            </a:r>
            <a:endParaRPr lang="en-US" altLang="ko-KR" sz="14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41" name="TextBox 1">
            <a:extLst>
              <a:ext uri="{FF2B5EF4-FFF2-40B4-BE49-F238E27FC236}">
                <a16:creationId xmlns:a16="http://schemas.microsoft.com/office/drawing/2014/main" id="{D1EF987C-E3DA-4ED8-BEE3-6A7804C308A5}"/>
              </a:ext>
            </a:extLst>
          </p:cNvPr>
          <p:cNvSpPr txBox="1"/>
          <p:nvPr/>
        </p:nvSpPr>
        <p:spPr>
          <a:xfrm>
            <a:off x="4559462" y="5248797"/>
            <a:ext cx="2368362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업로드를 위해 </a:t>
            </a:r>
            <a:r>
              <a:rPr lang="en-US" altLang="ko-KR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tag </a:t>
            </a: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변경</a:t>
            </a:r>
            <a:endParaRPr lang="en-US" altLang="ko-KR" sz="14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42" name="TextBox 1">
            <a:extLst>
              <a:ext uri="{FF2B5EF4-FFF2-40B4-BE49-F238E27FC236}">
                <a16:creationId xmlns:a16="http://schemas.microsoft.com/office/drawing/2014/main" id="{1EEFA766-A53F-4B35-8C99-3BB2A3D3CDB1}"/>
              </a:ext>
            </a:extLst>
          </p:cNvPr>
          <p:cNvSpPr txBox="1"/>
          <p:nvPr/>
        </p:nvSpPr>
        <p:spPr>
          <a:xfrm>
            <a:off x="4483550" y="6243228"/>
            <a:ext cx="2368362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ko-KR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Docker Hub</a:t>
            </a: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로 업로드</a:t>
            </a:r>
            <a:endParaRPr lang="en-US" altLang="ko-KR" sz="14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1F6DFB99-8045-4C39-9A93-14261DCCB47F}"/>
              </a:ext>
            </a:extLst>
          </p:cNvPr>
          <p:cNvCxnSpPr>
            <a:endCxn id="40" idx="1"/>
          </p:cNvCxnSpPr>
          <p:nvPr/>
        </p:nvCxnSpPr>
        <p:spPr>
          <a:xfrm flipV="1">
            <a:off x="3143672" y="4417603"/>
            <a:ext cx="1339878" cy="227081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D7F7A95C-438C-4DCB-BFE3-F22173133E8D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2624955" y="6346734"/>
            <a:ext cx="1858595" cy="83437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4B05BB01-178B-4AA9-B139-9277503F2591}"/>
              </a:ext>
            </a:extLst>
          </p:cNvPr>
          <p:cNvCxnSpPr>
            <a:cxnSpLocks/>
            <a:endCxn id="41" idx="1"/>
          </p:cNvCxnSpPr>
          <p:nvPr/>
        </p:nvCxnSpPr>
        <p:spPr>
          <a:xfrm flipV="1">
            <a:off x="2693915" y="5435740"/>
            <a:ext cx="1865547" cy="250411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79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Jenkins CD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 프로젝트</a:t>
              </a:r>
              <a:endParaRPr lang="en-US" altLang="ko-KR" b="1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쿠버네티스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클러스터 내 </a:t>
            </a: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매니페스트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파일을 기반으로 리소스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(Deployment, Pod ,Service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등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)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를 생성 및 관리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서비스 가용성을 유지하면서 순차적으로 컨테이너를 교체하는 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롤링 업데이트 방식으로 </a:t>
            </a: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무중단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배포 수행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A996334-670A-4A67-9C5E-539CED52C32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6" t="49431" r="7183"/>
          <a:stretch/>
        </p:blipFill>
        <p:spPr>
          <a:xfrm>
            <a:off x="7804688" y="3826596"/>
            <a:ext cx="3998172" cy="15748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77561474-DD97-44AF-B3B3-1AF2BE743BCE}"/>
              </a:ext>
            </a:extLst>
          </p:cNvPr>
          <p:cNvSpPr/>
          <p:nvPr/>
        </p:nvSpPr>
        <p:spPr>
          <a:xfrm>
            <a:off x="9768408" y="4440332"/>
            <a:ext cx="1974385" cy="578023"/>
          </a:xfrm>
          <a:prstGeom prst="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C18EF96E-F10D-4246-A20C-ECD4EE4BE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9990" y="2192272"/>
            <a:ext cx="2632140" cy="1129259"/>
          </a:xfrm>
          <a:prstGeom prst="rect">
            <a:avLst/>
          </a:prstGeom>
          <a:ln w="19050">
            <a:solidFill>
              <a:srgbClr val="92D050"/>
            </a:solidFill>
          </a:ln>
        </p:spPr>
      </p:pic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9CE77989-D3F5-4306-8965-05A256EFFB98}"/>
              </a:ext>
            </a:extLst>
          </p:cNvPr>
          <p:cNvCxnSpPr>
            <a:cxnSpLocks/>
            <a:stCxn id="43" idx="0"/>
            <a:endCxn id="36" idx="0"/>
          </p:cNvCxnSpPr>
          <p:nvPr/>
        </p:nvCxnSpPr>
        <p:spPr>
          <a:xfrm rot="16200000" flipH="1">
            <a:off x="8331800" y="2016532"/>
            <a:ext cx="2248060" cy="2599541"/>
          </a:xfrm>
          <a:prstGeom prst="bentConnector3">
            <a:avLst>
              <a:gd name="adj1" fmla="val -10169"/>
            </a:avLst>
          </a:prstGeom>
          <a:ln w="19050">
            <a:solidFill>
              <a:srgbClr val="92D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그림 41">
            <a:extLst>
              <a:ext uri="{FF2B5EF4-FFF2-40B4-BE49-F238E27FC236}">
                <a16:creationId xmlns:a16="http://schemas.microsoft.com/office/drawing/2014/main" id="{81E7D9E3-7756-44F5-9B73-6DE90CF4C11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9989" y="3485451"/>
            <a:ext cx="2616319" cy="3091360"/>
          </a:xfrm>
          <a:prstGeom prst="rect">
            <a:avLst/>
          </a:prstGeom>
          <a:ln w="19050">
            <a:solidFill>
              <a:srgbClr val="92D050"/>
            </a:solidFill>
          </a:ln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15277549-5EC2-4214-81B0-89447836DDC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160"/>
          <a:stretch/>
        </p:blipFill>
        <p:spPr>
          <a:xfrm>
            <a:off x="647942" y="3730532"/>
            <a:ext cx="3427062" cy="21827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7" name="TextBox 1">
            <a:extLst>
              <a:ext uri="{FF2B5EF4-FFF2-40B4-BE49-F238E27FC236}">
                <a16:creationId xmlns:a16="http://schemas.microsoft.com/office/drawing/2014/main" id="{BF22F0E0-1F5C-4A10-8860-6F3BFB7B131E}"/>
              </a:ext>
            </a:extLst>
          </p:cNvPr>
          <p:cNvSpPr txBox="1"/>
          <p:nvPr/>
        </p:nvSpPr>
        <p:spPr>
          <a:xfrm>
            <a:off x="4234150" y="4440332"/>
            <a:ext cx="2368362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ko-KR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Deployment </a:t>
            </a: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생성</a:t>
            </a:r>
            <a:endParaRPr lang="en-US" altLang="ko-KR" sz="14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38" name="TextBox 1">
            <a:extLst>
              <a:ext uri="{FF2B5EF4-FFF2-40B4-BE49-F238E27FC236}">
                <a16:creationId xmlns:a16="http://schemas.microsoft.com/office/drawing/2014/main" id="{80DCF1C7-A3DE-460B-BBCF-5020F65678B1}"/>
              </a:ext>
            </a:extLst>
          </p:cNvPr>
          <p:cNvSpPr txBox="1"/>
          <p:nvPr/>
        </p:nvSpPr>
        <p:spPr>
          <a:xfrm>
            <a:off x="4559462" y="5042559"/>
            <a:ext cx="2368362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ko-KR" sz="1400" spc="-150">
                <a:solidFill>
                  <a:schemeClr val="bg2">
                    <a:lumMod val="25000"/>
                  </a:schemeClr>
                </a:solidFill>
                <a:latin typeface="+mn-ea"/>
              </a:rPr>
              <a:t>Service</a:t>
            </a: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생성</a:t>
            </a:r>
            <a:endParaRPr lang="en-US" altLang="ko-KR" sz="14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3C12381E-1E77-4C9D-A32B-FE95CEDCD4A8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2351584" y="4627275"/>
            <a:ext cx="1882566" cy="312069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8341BB2F-DBF6-40F0-89D6-3610363B37A3}"/>
              </a:ext>
            </a:extLst>
          </p:cNvPr>
          <p:cNvCxnSpPr>
            <a:cxnSpLocks/>
            <a:endCxn id="38" idx="1"/>
          </p:cNvCxnSpPr>
          <p:nvPr/>
        </p:nvCxnSpPr>
        <p:spPr>
          <a:xfrm flipV="1">
            <a:off x="2693915" y="5229502"/>
            <a:ext cx="1865547" cy="250411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2438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Jenkins CD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 프로젝트</a:t>
              </a:r>
              <a:endParaRPr lang="en-US" altLang="ko-KR" b="1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쿠버네티스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매니페스트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파일을 적용하여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컨테이너를 실행하기 위한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Deployment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와 외부 접속을 위한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Service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리소스를 생성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</a:t>
            </a:r>
            <a:b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애플리케이션의 </a:t>
            </a: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무중단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배포를 위한 롤링 업데이트 전략을 적용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A996334-670A-4A67-9C5E-539CED52C32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6" t="49431" r="7183"/>
          <a:stretch/>
        </p:blipFill>
        <p:spPr>
          <a:xfrm>
            <a:off x="7804688" y="3826596"/>
            <a:ext cx="3998172" cy="15748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77561474-DD97-44AF-B3B3-1AF2BE743BCE}"/>
              </a:ext>
            </a:extLst>
          </p:cNvPr>
          <p:cNvSpPr/>
          <p:nvPr/>
        </p:nvSpPr>
        <p:spPr>
          <a:xfrm>
            <a:off x="11144984" y="4440332"/>
            <a:ext cx="597809" cy="578023"/>
          </a:xfrm>
          <a:prstGeom prst="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15277549-5EC2-4214-81B0-89447836DD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824" y="3298393"/>
            <a:ext cx="1732519" cy="32931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C7CBA094-69A0-4FF3-8DC4-D1BEB864129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41223" y="3298393"/>
            <a:ext cx="1798352" cy="285716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2" name="TextBox 1">
            <a:extLst>
              <a:ext uri="{FF2B5EF4-FFF2-40B4-BE49-F238E27FC236}">
                <a16:creationId xmlns:a16="http://schemas.microsoft.com/office/drawing/2014/main" id="{E166B6CE-35E1-442A-B01B-F1A358D4F874}"/>
              </a:ext>
            </a:extLst>
          </p:cNvPr>
          <p:cNvSpPr txBox="1"/>
          <p:nvPr/>
        </p:nvSpPr>
        <p:spPr>
          <a:xfrm>
            <a:off x="7012282" y="4052920"/>
            <a:ext cx="1586986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외부와 연결</a:t>
            </a:r>
            <a:endParaRPr lang="en-US" altLang="ko-KR" sz="14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5031BFEC-AEFE-4276-92D2-C93C78F59BB9}"/>
              </a:ext>
            </a:extLst>
          </p:cNvPr>
          <p:cNvCxnSpPr>
            <a:cxnSpLocks/>
          </p:cNvCxnSpPr>
          <p:nvPr/>
        </p:nvCxnSpPr>
        <p:spPr>
          <a:xfrm flipV="1">
            <a:off x="5620059" y="4239863"/>
            <a:ext cx="1291951" cy="289012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">
            <a:extLst>
              <a:ext uri="{FF2B5EF4-FFF2-40B4-BE49-F238E27FC236}">
                <a16:creationId xmlns:a16="http://schemas.microsoft.com/office/drawing/2014/main" id="{BA6AA8A1-E195-44FA-A054-38218F63FE4B}"/>
              </a:ext>
            </a:extLst>
          </p:cNvPr>
          <p:cNvSpPr txBox="1"/>
          <p:nvPr/>
        </p:nvSpPr>
        <p:spPr>
          <a:xfrm>
            <a:off x="3065389" y="3707896"/>
            <a:ext cx="1586986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컨테이너</a:t>
            </a:r>
            <a:r>
              <a:rPr lang="en-US" altLang="ko-KR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생성</a:t>
            </a:r>
            <a:endParaRPr lang="en-US" altLang="ko-KR" sz="14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DC276995-A11E-4A50-B258-091CD5139730}"/>
              </a:ext>
            </a:extLst>
          </p:cNvPr>
          <p:cNvCxnSpPr>
            <a:cxnSpLocks/>
            <a:endCxn id="48" idx="1"/>
          </p:cNvCxnSpPr>
          <p:nvPr/>
        </p:nvCxnSpPr>
        <p:spPr>
          <a:xfrm flipV="1">
            <a:off x="1182823" y="3894839"/>
            <a:ext cx="1882566" cy="312070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1">
            <a:extLst>
              <a:ext uri="{FF2B5EF4-FFF2-40B4-BE49-F238E27FC236}">
                <a16:creationId xmlns:a16="http://schemas.microsoft.com/office/drawing/2014/main" id="{BA403A13-1751-4568-B61C-E7D5646B6B79}"/>
              </a:ext>
            </a:extLst>
          </p:cNvPr>
          <p:cNvSpPr txBox="1"/>
          <p:nvPr/>
        </p:nvSpPr>
        <p:spPr>
          <a:xfrm>
            <a:off x="3325412" y="4282096"/>
            <a:ext cx="1586986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4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무중단</a:t>
            </a: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배포</a:t>
            </a:r>
            <a:endParaRPr lang="en-US" altLang="ko-KR" sz="14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1A7CDD84-382A-47A7-9180-BC70C59306E2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1442846" y="4469039"/>
            <a:ext cx="1882566" cy="312070"/>
          </a:xfrm>
          <a:prstGeom prst="bent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7266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IAM(Identity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 </a:t>
              </a: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and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 </a:t>
              </a: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Access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 </a:t>
              </a: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Management)</a:t>
              </a: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0" name="TextBox 1">
            <a:extLst>
              <a:ext uri="{FF2B5EF4-FFF2-40B4-BE49-F238E27FC236}">
                <a16:creationId xmlns:a16="http://schemas.microsoft.com/office/drawing/2014/main" id="{1B138224-E7B5-446C-A321-0A1C7C9382D2}"/>
              </a:ext>
            </a:extLst>
          </p:cNvPr>
          <p:cNvSpPr txBox="1"/>
          <p:nvPr/>
        </p:nvSpPr>
        <p:spPr>
          <a:xfrm>
            <a:off x="532825" y="2083385"/>
            <a:ext cx="9667632" cy="3876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AWS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의 리소스 접근을 안전하게 관리하는 시스템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인증과 접근 허가 기능 구현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인증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현재 이용하는 사용자가 누구인지에 관한 정보를 인증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lvl="1">
              <a:lnSpc>
                <a:spcPct val="150000"/>
              </a:lnSpc>
              <a:defRPr/>
            </a:pP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접근 허가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: AWS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사용자가 사용할 수 있는 기능들을 관리 및 허가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개별 사용자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접근 허가 문제점 발생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→ </a:t>
            </a: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그룹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을 이용해서 접근 허가 설정 수행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E49BA26-2CB8-450E-B3C2-79878B5F16C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0000"/>
          </a:blip>
          <a:stretch>
            <a:fillRect/>
          </a:stretch>
        </p:blipFill>
        <p:spPr>
          <a:xfrm>
            <a:off x="8169398" y="1968237"/>
            <a:ext cx="3435381" cy="45718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C01CF5B-E278-4962-9B56-4B58D171BBE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68" t="5013" r="47875" b="64282"/>
          <a:stretch/>
        </p:blipFill>
        <p:spPr>
          <a:xfrm>
            <a:off x="8267889" y="2201818"/>
            <a:ext cx="1692189" cy="14037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22AD902F-34E7-43B5-B061-5456F2E27031}"/>
              </a:ext>
            </a:extLst>
          </p:cNvPr>
          <p:cNvGrpSpPr/>
          <p:nvPr/>
        </p:nvGrpSpPr>
        <p:grpSpPr>
          <a:xfrm>
            <a:off x="1792353" y="3232252"/>
            <a:ext cx="3221834" cy="933932"/>
            <a:chOff x="1792353" y="3335009"/>
            <a:chExt cx="3221834" cy="933932"/>
          </a:xfrm>
        </p:grpSpPr>
        <p:pic>
          <p:nvPicPr>
            <p:cNvPr id="7" name="그래픽 6" descr="남자 옆모습 단색으로 채워진">
              <a:extLst>
                <a:ext uri="{FF2B5EF4-FFF2-40B4-BE49-F238E27FC236}">
                  <a16:creationId xmlns:a16="http://schemas.microsoft.com/office/drawing/2014/main" id="{B5392E34-4D5A-4E6B-9E90-DCEAA01A9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792353" y="3466336"/>
              <a:ext cx="595326" cy="595326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FA0E646C-53D9-41D7-B86F-61CC5D6D96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442607" y="3461517"/>
              <a:ext cx="571580" cy="571580"/>
            </a:xfrm>
            <a:prstGeom prst="rect">
              <a:avLst/>
            </a:prstGeom>
          </p:spPr>
        </p:pic>
        <p:sp>
          <p:nvSpPr>
            <p:cNvPr id="16" name="화살표: 오른쪽 15">
              <a:extLst>
                <a:ext uri="{FF2B5EF4-FFF2-40B4-BE49-F238E27FC236}">
                  <a16:creationId xmlns:a16="http://schemas.microsoft.com/office/drawing/2014/main" id="{2A1D20C8-D2F2-464A-935C-488E17ABB076}"/>
                </a:ext>
              </a:extLst>
            </p:cNvPr>
            <p:cNvSpPr/>
            <p:nvPr/>
          </p:nvSpPr>
          <p:spPr>
            <a:xfrm>
              <a:off x="3069392" y="3582494"/>
              <a:ext cx="828092" cy="233582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63C14D4-2110-4752-825D-155F081B74A4}"/>
                </a:ext>
              </a:extLst>
            </p:cNvPr>
            <p:cNvSpPr txBox="1"/>
            <p:nvPr/>
          </p:nvSpPr>
          <p:spPr>
            <a:xfrm>
              <a:off x="2762560" y="3335009"/>
              <a:ext cx="13558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ID : 4gl, pw : </a:t>
              </a:r>
              <a:r>
                <a:rPr lang="en-US" altLang="ko-KR" sz="1200" dirty="0" err="1"/>
                <a:t>kdt</a:t>
              </a:r>
              <a:endParaRPr lang="ko-KR" altLang="en-US" sz="1200" dirty="0"/>
            </a:p>
          </p:txBody>
        </p:sp>
        <p:sp>
          <p:nvSpPr>
            <p:cNvPr id="32" name="화살표: 오른쪽 31">
              <a:extLst>
                <a:ext uri="{FF2B5EF4-FFF2-40B4-BE49-F238E27FC236}">
                  <a16:creationId xmlns:a16="http://schemas.microsoft.com/office/drawing/2014/main" id="{93892AE6-7416-4865-BEC7-9C30A06E2077}"/>
                </a:ext>
              </a:extLst>
            </p:cNvPr>
            <p:cNvSpPr/>
            <p:nvPr/>
          </p:nvSpPr>
          <p:spPr>
            <a:xfrm rot="10800000">
              <a:off x="3001097" y="3787592"/>
              <a:ext cx="828092" cy="233582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605F936-2998-4341-8A70-40EAC1E3876F}"/>
                </a:ext>
              </a:extLst>
            </p:cNvPr>
            <p:cNvSpPr txBox="1"/>
            <p:nvPr/>
          </p:nvSpPr>
          <p:spPr>
            <a:xfrm>
              <a:off x="3076352" y="3991942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/>
                <a:t>인증 확인</a:t>
              </a:r>
              <a:endParaRPr lang="ko-KR" altLang="en-US" sz="1200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199807E-5523-4E84-AB98-12413EC97C02}"/>
              </a:ext>
            </a:extLst>
          </p:cNvPr>
          <p:cNvGrpSpPr/>
          <p:nvPr/>
        </p:nvGrpSpPr>
        <p:grpSpPr>
          <a:xfrm>
            <a:off x="1584624" y="4589880"/>
            <a:ext cx="3429563" cy="955501"/>
            <a:chOff x="1584624" y="4589880"/>
            <a:chExt cx="3429563" cy="955501"/>
          </a:xfrm>
        </p:grpSpPr>
        <p:pic>
          <p:nvPicPr>
            <p:cNvPr id="25" name="그래픽 24" descr="남자 옆모습 단색으로 채워진">
              <a:extLst>
                <a:ext uri="{FF2B5EF4-FFF2-40B4-BE49-F238E27FC236}">
                  <a16:creationId xmlns:a16="http://schemas.microsoft.com/office/drawing/2014/main" id="{E2D9F187-1F82-4800-8008-58F262D0D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792353" y="4743769"/>
              <a:ext cx="595326" cy="595326"/>
            </a:xfrm>
            <a:prstGeom prst="rect">
              <a:avLst/>
            </a:prstGeom>
          </p:spPr>
        </p:pic>
        <p:sp>
          <p:nvSpPr>
            <p:cNvPr id="26" name="화살표: 오른쪽 25">
              <a:extLst>
                <a:ext uri="{FF2B5EF4-FFF2-40B4-BE49-F238E27FC236}">
                  <a16:creationId xmlns:a16="http://schemas.microsoft.com/office/drawing/2014/main" id="{B0610A10-E8E5-4075-B231-ADC0CE78C3A3}"/>
                </a:ext>
              </a:extLst>
            </p:cNvPr>
            <p:cNvSpPr/>
            <p:nvPr/>
          </p:nvSpPr>
          <p:spPr>
            <a:xfrm>
              <a:off x="3038105" y="4837646"/>
              <a:ext cx="828092" cy="233582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598FC62E-D58C-479C-B910-8B089B37E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442607" y="4729079"/>
              <a:ext cx="571580" cy="57158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FF5B812-AB95-4425-9BA3-632D37BD35CC}"/>
                </a:ext>
              </a:extLst>
            </p:cNvPr>
            <p:cNvSpPr txBox="1"/>
            <p:nvPr/>
          </p:nvSpPr>
          <p:spPr>
            <a:xfrm>
              <a:off x="2841908" y="4589880"/>
              <a:ext cx="11464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Ec2</a:t>
              </a:r>
              <a:r>
                <a:rPr lang="ko-KR" altLang="en-US" sz="1200" dirty="0"/>
                <a:t> 서버 생성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D86EB35-160E-429F-9E05-E9C2E414BAF9}"/>
                </a:ext>
              </a:extLst>
            </p:cNvPr>
            <p:cNvSpPr txBox="1"/>
            <p:nvPr/>
          </p:nvSpPr>
          <p:spPr>
            <a:xfrm>
              <a:off x="1584624" y="5268382"/>
              <a:ext cx="10676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Normal User</a:t>
              </a:r>
              <a:endParaRPr lang="ko-KR" altLang="en-US" sz="1200" dirty="0"/>
            </a:p>
          </p:txBody>
        </p:sp>
        <p:sp>
          <p:nvSpPr>
            <p:cNvPr id="30" name="화살표: 오른쪽 29">
              <a:extLst>
                <a:ext uri="{FF2B5EF4-FFF2-40B4-BE49-F238E27FC236}">
                  <a16:creationId xmlns:a16="http://schemas.microsoft.com/office/drawing/2014/main" id="{D4EDB6B2-01F7-4BC7-A5F7-0854292A8254}"/>
                </a:ext>
              </a:extLst>
            </p:cNvPr>
            <p:cNvSpPr/>
            <p:nvPr/>
          </p:nvSpPr>
          <p:spPr>
            <a:xfrm rot="10800000">
              <a:off x="3038105" y="5045664"/>
              <a:ext cx="828092" cy="233582"/>
            </a:xfrm>
            <a:prstGeom prst="rightArrow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04CA381-A9AB-49EE-B7D4-10D367E82069}"/>
                </a:ext>
              </a:extLst>
            </p:cNvPr>
            <p:cNvSpPr txBox="1"/>
            <p:nvPr/>
          </p:nvSpPr>
          <p:spPr>
            <a:xfrm>
              <a:off x="3069392" y="5222243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/>
                <a:t>권한 거부</a:t>
              </a:r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07363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CI/CD 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자동화</a:t>
              </a:r>
              <a:endParaRPr lang="en-US" altLang="ko-KR" b="1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결과 화면 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A996334-670A-4A67-9C5E-539CED52C32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036" t="4931" r="217" b="56140"/>
          <a:stretch/>
        </p:blipFill>
        <p:spPr>
          <a:xfrm>
            <a:off x="7210272" y="3094318"/>
            <a:ext cx="4544928" cy="261420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CICD 자동화">
            <a:hlinkClick r:id="" action="ppaction://media"/>
            <a:extLst>
              <a:ext uri="{FF2B5EF4-FFF2-40B4-BE49-F238E27FC236}">
                <a16:creationId xmlns:a16="http://schemas.microsoft.com/office/drawing/2014/main" id="{54588FE0-9E27-49EE-BB06-C13EF15996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76102" y="2907494"/>
            <a:ext cx="6249488" cy="35153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910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">
            <a:extLst>
              <a:ext uri="{FF2B5EF4-FFF2-40B4-BE49-F238E27FC236}">
                <a16:creationId xmlns:a16="http://schemas.microsoft.com/office/drawing/2014/main" id="{1B138224-E7B5-446C-A321-0A1C7C9382D2}"/>
              </a:ext>
            </a:extLst>
          </p:cNvPr>
          <p:cNvSpPr txBox="1"/>
          <p:nvPr/>
        </p:nvSpPr>
        <p:spPr>
          <a:xfrm>
            <a:off x="532825" y="2083385"/>
            <a:ext cx="9667632" cy="4205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온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-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프레미스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서버가 아닌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AWS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의 데이터 센터 장비를 이용해 가상의 네트워크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토폴로지를 구축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VPC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끼리는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서로 영향을 받지 않음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VPC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내부에서 생성되는 리소스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가용 영역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(Availability Zone) 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물리적　→　논리적 데이터센터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40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서브넷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(Subnet) : IP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주소 범위를 나누는 단위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인터넷 게이트웨이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(Internet Gateway) 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인터넷과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VPC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리소스와의 통신 허용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NAT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게이트웨이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(NAT Gateway) : private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서브넷과 외부와의 통신 허용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라우팅 테이블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(Routing Table) 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통신 경로 설정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보안 그룹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(Security Group) :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접근 제어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endParaRPr lang="en-US" altLang="ko-KR" sz="1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VPC(Virtual Private Cloud)</a:t>
              </a: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9E49BA26-2CB8-450E-B3C2-79878B5F16C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0000"/>
          </a:blip>
          <a:stretch>
            <a:fillRect/>
          </a:stretch>
        </p:blipFill>
        <p:spPr>
          <a:xfrm>
            <a:off x="8217828" y="1968237"/>
            <a:ext cx="3435381" cy="45718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0C041A4-CDDE-4F63-AF7F-8A04E5C490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71023" y="3789040"/>
            <a:ext cx="3086047" cy="26443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46C9603-3CD8-4B16-AA75-58974E72DA28}"/>
              </a:ext>
            </a:extLst>
          </p:cNvPr>
          <p:cNvSpPr/>
          <p:nvPr/>
        </p:nvSpPr>
        <p:spPr>
          <a:xfrm>
            <a:off x="8436260" y="4113076"/>
            <a:ext cx="1080120" cy="16921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45AF751-D2D6-4F7A-BC3A-906899CEB12A}"/>
              </a:ext>
            </a:extLst>
          </p:cNvPr>
          <p:cNvSpPr/>
          <p:nvPr/>
        </p:nvSpPr>
        <p:spPr>
          <a:xfrm>
            <a:off x="8491525" y="4269012"/>
            <a:ext cx="952847" cy="527390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6985700-A030-42C8-8593-D061CB00E191}"/>
              </a:ext>
            </a:extLst>
          </p:cNvPr>
          <p:cNvSpPr/>
          <p:nvPr/>
        </p:nvSpPr>
        <p:spPr>
          <a:xfrm>
            <a:off x="8496997" y="4833156"/>
            <a:ext cx="947375" cy="936104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2A9DB43-CB8D-4AFC-9E0A-9C19024DE5B2}"/>
              </a:ext>
            </a:extLst>
          </p:cNvPr>
          <p:cNvSpPr/>
          <p:nvPr/>
        </p:nvSpPr>
        <p:spPr>
          <a:xfrm>
            <a:off x="9571645" y="3753036"/>
            <a:ext cx="232767" cy="32540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DF7A14B-281B-4889-BADB-E3BC6841C0CC}"/>
              </a:ext>
            </a:extLst>
          </p:cNvPr>
          <p:cNvSpPr/>
          <p:nvPr/>
        </p:nvSpPr>
        <p:spPr>
          <a:xfrm>
            <a:off x="9208918" y="4329100"/>
            <a:ext cx="232767" cy="32540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5040575-357B-4B8A-A273-C67014D4EE96}"/>
              </a:ext>
            </a:extLst>
          </p:cNvPr>
          <p:cNvSpPr/>
          <p:nvPr/>
        </p:nvSpPr>
        <p:spPr>
          <a:xfrm>
            <a:off x="9804412" y="4329100"/>
            <a:ext cx="232767" cy="32540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CE5B95A-A3D7-404C-966A-FC0E976A023D}"/>
              </a:ext>
            </a:extLst>
          </p:cNvPr>
          <p:cNvSpPr/>
          <p:nvPr/>
        </p:nvSpPr>
        <p:spPr>
          <a:xfrm>
            <a:off x="8508076" y="5854320"/>
            <a:ext cx="2880511" cy="49485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136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21" grpId="0" animBg="1"/>
      <p:bldP spid="21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30" grpId="0" animBg="1"/>
      <p:bldP spid="30" grpId="1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EC2(Elastic Compute Cloud)</a:t>
              </a: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0" name="TextBox 1">
            <a:extLst>
              <a:ext uri="{FF2B5EF4-FFF2-40B4-BE49-F238E27FC236}">
                <a16:creationId xmlns:a16="http://schemas.microsoft.com/office/drawing/2014/main" id="{1B138224-E7B5-446C-A321-0A1C7C9382D2}"/>
              </a:ext>
            </a:extLst>
          </p:cNvPr>
          <p:cNvSpPr txBox="1"/>
          <p:nvPr/>
        </p:nvSpPr>
        <p:spPr>
          <a:xfrm>
            <a:off x="532825" y="2083385"/>
            <a:ext cx="9667632" cy="4107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가상 컴퓨팅 리소스로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CPU,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메모리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디스크 및 다양한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OS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가 제공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생성한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EC2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인스턴스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Jump server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Jenkins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Ansible + Docker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Kubernetes master node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Kubernetes worker node 1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Kubernetes worker node 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로드밸런서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</a:t>
            </a:r>
            <a:r>
              <a:rPr lang="en-US" altLang="ko-KR" sz="160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LoadBalancer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)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를 이용하여 여러 대의 웹서버에 자동으로 분산처리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하도록 수행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AB2564F-85F6-4DFA-A46F-65C68C31001B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0000"/>
          </a:blip>
          <a:stretch>
            <a:fillRect/>
          </a:stretch>
        </p:blipFill>
        <p:spPr>
          <a:xfrm>
            <a:off x="8223794" y="1968237"/>
            <a:ext cx="3435381" cy="45718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2E39DAC-7E44-4268-8621-8D2020E1744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1549" b="-722"/>
          <a:stretch/>
        </p:blipFill>
        <p:spPr>
          <a:xfrm>
            <a:off x="8223794" y="3429000"/>
            <a:ext cx="3435381" cy="31624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9940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 err="1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IaC</a:t>
              </a: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(Infrastructure as Code)</a:t>
              </a: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0" name="TextBox 1">
            <a:extLst>
              <a:ext uri="{FF2B5EF4-FFF2-40B4-BE49-F238E27FC236}">
                <a16:creationId xmlns:a16="http://schemas.microsoft.com/office/drawing/2014/main" id="{1B138224-E7B5-446C-A321-0A1C7C9382D2}"/>
              </a:ext>
            </a:extLst>
          </p:cNvPr>
          <p:cNvSpPr txBox="1"/>
          <p:nvPr/>
        </p:nvSpPr>
        <p:spPr>
          <a:xfrm>
            <a:off x="532825" y="2083385"/>
            <a:ext cx="9667632" cy="4476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AWS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콘솔을 통해 클라우드 자원을 생성 가능하다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하지만 서비스를 운영하면서 다양한 이슈를 콘솔에서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전부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관리하는 것은 어렵다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.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반복적인 작업으로 인해 실수가 발생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할 수 있기 때문이다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이 문제를 </a:t>
            </a:r>
            <a:r>
              <a:rPr lang="en-US" altLang="ko-KR" sz="160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IaC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Infrastructure as Code)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를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이용해 해결 가능하다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b="0" i="0" dirty="0">
              <a:solidFill>
                <a:srgbClr val="000000"/>
              </a:solidFill>
              <a:effectLst/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b="0" i="0" dirty="0">
              <a:solidFill>
                <a:srgbClr val="000000"/>
              </a:solidFill>
              <a:effectLst/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Terraform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을 이용해 인프라에 관한 부분을 </a:t>
            </a:r>
            <a:r>
              <a:rPr lang="ko-KR" altLang="en-US" sz="1600" b="0" i="0" dirty="0" err="1">
                <a:solidFill>
                  <a:srgbClr val="000000"/>
                </a:solidFill>
                <a:effectLst/>
                <a:latin typeface="+mn-ea"/>
                <a:ea typeface="+mn-ea"/>
              </a:rPr>
              <a:t>프로비저닝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 할 수 있음</a:t>
            </a:r>
            <a:endParaRPr lang="en-US" altLang="ko-KR" sz="1600" b="0" i="0" dirty="0">
              <a:solidFill>
                <a:srgbClr val="000000"/>
              </a:solidFill>
              <a:effectLst/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수동으로 서버를 생성하지 않고 코드로 생성하기 때문에 서버 운영 및 관리가 모두 자동화</a:t>
            </a:r>
            <a:endParaRPr lang="en-US" altLang="ko-KR" sz="1600" b="0" i="0" dirty="0">
              <a:solidFill>
                <a:srgbClr val="000000"/>
              </a:solidFill>
              <a:effectLst/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코드로 실행되기 때문에 수작업에 비해 매우 빠르며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인적 실수를 방지 가능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모든 인프라가 코드로 기록 및 관리되기 때문에 자동으로 문서화</a:t>
            </a:r>
            <a:endParaRPr lang="en-US" altLang="ko-KR" sz="1600" b="0" i="0" dirty="0">
              <a:solidFill>
                <a:srgbClr val="000000"/>
              </a:solidFill>
              <a:effectLst/>
              <a:latin typeface="+mn-ea"/>
              <a:ea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1C2EE5F-1BED-4F8C-9537-69F8EA5FF1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20002" y="1073920"/>
            <a:ext cx="3092389" cy="16084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B048CA8-D79E-4A90-8003-BC070DF4B8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24090" y="2744924"/>
            <a:ext cx="2538125" cy="14188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B2150D5-534E-4491-9A4B-4AB200C9253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1760" y="1073920"/>
            <a:ext cx="2011476" cy="35480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9746C226-6FB0-4EFF-A652-D87F6797DA1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824" y="4113076"/>
            <a:ext cx="2233836" cy="117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509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Terraform 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실행 결과</a:t>
              </a:r>
              <a:endParaRPr lang="en-US" altLang="ko-KR" b="1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15" name="테라폼 생성 영상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04BDB3B2-6E5D-4656-804A-4B2CE8E512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26058" y="2063524"/>
            <a:ext cx="7997084" cy="458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5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743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Terraform 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생성 결과</a:t>
              </a:r>
              <a:endParaRPr lang="en-US" altLang="ko-KR" b="1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8AB2564F-85F6-4DFA-A46F-65C68C31001B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73308" y="1884669"/>
            <a:ext cx="3429575" cy="45718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D86DF73-0DD9-44BD-A72F-33B133034F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0738" y="3755283"/>
            <a:ext cx="7151832" cy="140319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234AB2EC-9E30-498C-8AF6-A52FC3DD641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738" y="2198673"/>
            <a:ext cx="7151832" cy="140319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18AB761-291F-4EE8-AD6D-0BF5B7F413F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327" y="5315539"/>
            <a:ext cx="7151832" cy="9395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4683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CI(Continuous Integration)/CD(Continuous Deployment) </a:t>
              </a:r>
              <a:r>
                <a:rPr lang="ko-KR" altLang="en-US" b="1" dirty="0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구축</a:t>
              </a:r>
              <a:endParaRPr lang="en-US" altLang="ko-KR" b="1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0" name="TextBox 1">
            <a:extLst>
              <a:ext uri="{FF2B5EF4-FFF2-40B4-BE49-F238E27FC236}">
                <a16:creationId xmlns:a16="http://schemas.microsoft.com/office/drawing/2014/main" id="{1B138224-E7B5-446C-A321-0A1C7C9382D2}"/>
              </a:ext>
            </a:extLst>
          </p:cNvPr>
          <p:cNvSpPr txBox="1"/>
          <p:nvPr/>
        </p:nvSpPr>
        <p:spPr>
          <a:xfrm>
            <a:off x="532823" y="2083385"/>
            <a:ext cx="11659175" cy="3738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CI/CD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 이전에는 개발자가 개별적으로 코드를 작성하고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프로젝트 후반에 빌드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테스트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,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배포를 수행하는 방식이 일반적이었으며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이로 인해 배포 주기가 길어지고 오류 발생시 빠른 대응이 어려운 문제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존재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CI/CD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파이프라인 도입을 통해 개발 효율성 증대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배포 자동화</a:t>
            </a: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그리고 서비스 안전성 향상됨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CI : </a:t>
            </a:r>
            <a:r>
              <a:rPr lang="ko-KR" altLang="en-US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개발자가 변경한 코드를 정기적으로 통합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,</a:t>
            </a:r>
            <a:br>
              <a:rPr lang="en-US" altLang="ko-KR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</a:br>
            <a:r>
              <a:rPr lang="ko-KR" altLang="en-US" sz="1600" b="0" i="0" dirty="0">
                <a:solidFill>
                  <a:srgbClr val="000000"/>
                </a:solidFill>
                <a:effectLst/>
                <a:latin typeface="+mn-ea"/>
                <a:ea typeface="+mn-ea"/>
              </a:rPr>
              <a:t>자동으로 빌드 및 테스트를 수행</a:t>
            </a:r>
            <a:endParaRPr lang="en-US" altLang="ko-KR" sz="1600" b="0" i="0" dirty="0">
              <a:solidFill>
                <a:srgbClr val="000000"/>
              </a:solidFill>
              <a:effectLst/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  <a:t>CD(Continuous Deployment) : </a:t>
            </a: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테스트를 통과한 코드를</a:t>
            </a:r>
            <a:br>
              <a:rPr lang="en-US" altLang="ko-KR" sz="1600" dirty="0">
                <a:solidFill>
                  <a:srgbClr val="000000"/>
                </a:solidFill>
                <a:latin typeface="+mn-ea"/>
                <a:ea typeface="+mn-ea"/>
              </a:rPr>
            </a:br>
            <a:r>
              <a:rPr lang="ko-KR" altLang="en-US" sz="1600" dirty="0">
                <a:solidFill>
                  <a:srgbClr val="000000"/>
                </a:solidFill>
                <a:latin typeface="+mn-ea"/>
                <a:ea typeface="+mn-ea"/>
              </a:rPr>
              <a:t>자동으로 운영 환경에 배포</a:t>
            </a: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srgbClr val="000000"/>
              </a:solidFill>
              <a:latin typeface="+mn-ea"/>
              <a:ea typeface="+mn-ea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b="0" i="0" dirty="0">
              <a:solidFill>
                <a:srgbClr val="000000"/>
              </a:solidFill>
              <a:effectLst/>
              <a:latin typeface="+mn-ea"/>
              <a:ea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C6A8A5B-B092-4849-ADBC-632625511C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21255" y="3721714"/>
            <a:ext cx="5799381" cy="27202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9A9E0D5-7A4C-4346-ABC3-D5E317916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141741" y="824994"/>
            <a:ext cx="1806687" cy="94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F463144A-0E83-4FB3-A85A-8601880F800C}"/>
              </a:ext>
            </a:extLst>
          </p:cNvPr>
          <p:cNvGrpSpPr/>
          <p:nvPr/>
        </p:nvGrpSpPr>
        <p:grpSpPr>
          <a:xfrm>
            <a:off x="6059996" y="5108861"/>
            <a:ext cx="1692188" cy="1272467"/>
            <a:chOff x="6059996" y="5108861"/>
            <a:chExt cx="1692188" cy="1272467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A1900CFC-A634-4D07-86D1-BA9E53BD3BA4}"/>
                </a:ext>
              </a:extLst>
            </p:cNvPr>
            <p:cNvSpPr/>
            <p:nvPr/>
          </p:nvSpPr>
          <p:spPr>
            <a:xfrm>
              <a:off x="6059996" y="5445224"/>
              <a:ext cx="1692188" cy="93610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D5F9954-FF17-4FBF-B213-B7C424774AF1}"/>
                </a:ext>
              </a:extLst>
            </p:cNvPr>
            <p:cNvSpPr txBox="1"/>
            <p:nvPr/>
          </p:nvSpPr>
          <p:spPr>
            <a:xfrm>
              <a:off x="6085414" y="5108861"/>
              <a:ext cx="139181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400" dirty="0">
                  <a:solidFill>
                    <a:srgbClr val="FF0000"/>
                  </a:solidFill>
                  <a:latin typeface="+mn-ea"/>
                  <a:ea typeface="+mn-ea"/>
                </a:rPr>
                <a:t>Commit </a:t>
              </a:r>
              <a:r>
                <a:rPr lang="ko-KR" altLang="en-US" sz="1400" dirty="0">
                  <a:solidFill>
                    <a:srgbClr val="FF0000"/>
                  </a:solidFill>
                  <a:latin typeface="+mn-ea"/>
                  <a:ea typeface="+mn-ea"/>
                </a:rPr>
                <a:t>수행</a:t>
              </a:r>
              <a:endParaRPr lang="ko-KR" altLang="en-US" sz="14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F5737B9-B9A4-42B8-9769-0EADAB1A672A}"/>
              </a:ext>
            </a:extLst>
          </p:cNvPr>
          <p:cNvGrpSpPr/>
          <p:nvPr/>
        </p:nvGrpSpPr>
        <p:grpSpPr>
          <a:xfrm>
            <a:off x="9948428" y="3500408"/>
            <a:ext cx="1840834" cy="1435446"/>
            <a:chOff x="9948428" y="3500408"/>
            <a:chExt cx="1840834" cy="1435446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3C1B2C3-E307-49D6-A16B-33F6BB0E6F5A}"/>
                </a:ext>
              </a:extLst>
            </p:cNvPr>
            <p:cNvSpPr/>
            <p:nvPr/>
          </p:nvSpPr>
          <p:spPr>
            <a:xfrm>
              <a:off x="9948428" y="3825044"/>
              <a:ext cx="1840834" cy="1110810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4B00A7D-D140-4551-A5D6-0459DE004CBE}"/>
                </a:ext>
              </a:extLst>
            </p:cNvPr>
            <p:cNvSpPr txBox="1"/>
            <p:nvPr/>
          </p:nvSpPr>
          <p:spPr>
            <a:xfrm>
              <a:off x="10129423" y="3500408"/>
              <a:ext cx="139181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rgbClr val="FF0000"/>
                  </a:solidFill>
                  <a:latin typeface="+mn-ea"/>
                  <a:ea typeface="+mn-ea"/>
                </a:rPr>
                <a:t>배포 완료</a:t>
              </a:r>
              <a:endParaRPr lang="ko-KR" altLang="en-US" sz="14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1223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9DEF-FA24-EBC8-2709-6646CB24E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>
            <a:extLst>
              <a:ext uri="{FF2B5EF4-FFF2-40B4-BE49-F238E27FC236}">
                <a16:creationId xmlns:a16="http://schemas.microsoft.com/office/drawing/2014/main" id="{634E6786-A3E7-42D0-A4F4-9624125A75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6" t="49431" r="7183"/>
          <a:stretch/>
        </p:blipFill>
        <p:spPr>
          <a:xfrm>
            <a:off x="6596947" y="3753037"/>
            <a:ext cx="4908996" cy="19336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9" name="사각형: 둥근 한쪽 모서리 38">
            <a:extLst>
              <a:ext uri="{FF2B5EF4-FFF2-40B4-BE49-F238E27FC236}">
                <a16:creationId xmlns:a16="http://schemas.microsoft.com/office/drawing/2014/main" id="{38F4ED16-AE2B-D1B5-DB88-24C0702E2C39}"/>
              </a:ext>
            </a:extLst>
          </p:cNvPr>
          <p:cNvSpPr/>
          <p:nvPr/>
        </p:nvSpPr>
        <p:spPr>
          <a:xfrm flipH="1" flipV="1">
            <a:off x="174170" y="70719"/>
            <a:ext cx="12017829" cy="1221051"/>
          </a:xfrm>
          <a:prstGeom prst="round1Rect">
            <a:avLst>
              <a:gd name="adj" fmla="val 23799"/>
            </a:avLst>
          </a:prstGeom>
          <a:solidFill>
            <a:schemeClr val="bg1">
              <a:lumMod val="95000"/>
              <a:alpha val="50000"/>
            </a:schemeClr>
          </a:solidFill>
          <a:ln w="10818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B81239-BE5B-089C-EC00-4D2B28B5206A}"/>
              </a:ext>
            </a:extLst>
          </p:cNvPr>
          <p:cNvGrpSpPr/>
          <p:nvPr/>
        </p:nvGrpSpPr>
        <p:grpSpPr>
          <a:xfrm>
            <a:off x="376102" y="333243"/>
            <a:ext cx="5948498" cy="830997"/>
            <a:chOff x="376102" y="333243"/>
            <a:chExt cx="5948498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CCA5ED-EB5A-8ACB-1406-9D778184D64B}"/>
                </a:ext>
              </a:extLst>
            </p:cNvPr>
            <p:cNvSpPr txBox="1"/>
            <p:nvPr/>
          </p:nvSpPr>
          <p:spPr>
            <a:xfrm>
              <a:off x="1461721" y="585057"/>
              <a:ext cx="486287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프로젝트 수행 경과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EFAA5B-2AED-A0C8-C82D-2E14A4CDC03B}"/>
                </a:ext>
              </a:extLst>
            </p:cNvPr>
            <p:cNvSpPr txBox="1"/>
            <p:nvPr/>
          </p:nvSpPr>
          <p:spPr>
            <a:xfrm>
              <a:off x="376102" y="333243"/>
              <a:ext cx="1266679" cy="830997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5400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세방고딕 Bold" panose="00000800000000000000" pitchFamily="2" charset="-127"/>
                  <a:ea typeface="세방고딕 Bold" panose="00000800000000000000" pitchFamily="2" charset="-127"/>
                </a:rPr>
                <a:t>04</a:t>
              </a:r>
              <a:endParaRPr lang="ko-KR" altLang="en-US" sz="4400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3378C8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8CEE06-B28B-6CD6-FD36-1AF89880ACE9}"/>
              </a:ext>
            </a:extLst>
          </p:cNvPr>
          <p:cNvSpPr txBox="1"/>
          <p:nvPr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FFD85C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DDB852-D66D-7F76-37CC-132EF921992E}"/>
              </a:ext>
            </a:extLst>
          </p:cNvPr>
          <p:cNvSpPr txBox="1"/>
          <p:nvPr/>
        </p:nvSpPr>
        <p:spPr>
          <a:xfrm>
            <a:off x="0" y="0"/>
            <a:ext cx="1336675" cy="114300"/>
          </a:xfrm>
          <a:prstGeom prst="rect">
            <a:avLst/>
          </a:prstGeom>
          <a:solidFill>
            <a:srgbClr val="3378C8"/>
          </a:solidFill>
          <a:effectLst/>
        </p:spPr>
        <p:txBody>
          <a:bodyPr wrap="square" rtlCol="0" anchor="ctr">
            <a:noAutofit/>
          </a:bodyPr>
          <a:lstStyle/>
          <a:p>
            <a:pPr algn="ctr"/>
            <a:endParaRPr lang="ko-KR" altLang="en-US" sz="1600" b="1" spc="60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3378C8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EEAB12C-8221-F2BC-4177-3A668D3286F5}"/>
              </a:ext>
            </a:extLst>
          </p:cNvPr>
          <p:cNvGrpSpPr/>
          <p:nvPr/>
        </p:nvGrpSpPr>
        <p:grpSpPr>
          <a:xfrm>
            <a:off x="546795" y="1433674"/>
            <a:ext cx="10526159" cy="369332"/>
            <a:chOff x="541891" y="1430219"/>
            <a:chExt cx="10526159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A871B3-78DB-4FF7-E08F-230536759124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 err="1">
                  <a:solidFill>
                    <a:schemeClr val="tx2">
                      <a:lumMod val="75000"/>
                    </a:schemeClr>
                  </a:solidFill>
                  <a:latin typeface="+mn-ea"/>
                </a:rPr>
                <a:t>Github</a:t>
              </a:r>
              <a:endParaRPr lang="en-US" altLang="ko-KR" b="1" dirty="0">
                <a:solidFill>
                  <a:schemeClr val="tx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45" name="그래픽 43">
              <a:extLst>
                <a:ext uri="{FF2B5EF4-FFF2-40B4-BE49-F238E27FC236}">
                  <a16:creationId xmlns:a16="http://schemas.microsoft.com/office/drawing/2014/main" id="{057BBC2A-F728-B83F-4413-0DCC92F2FA48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6B07F5D2-F8CC-D633-0E6A-3A5D4A8D94A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916849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06013B3-3A3A-65BE-C596-9009C0D5E6AD}"/>
              </a:ext>
            </a:extLst>
          </p:cNvPr>
          <p:cNvGrpSpPr/>
          <p:nvPr/>
        </p:nvGrpSpPr>
        <p:grpSpPr>
          <a:xfrm>
            <a:off x="10667149" y="6576811"/>
            <a:ext cx="1075644" cy="150807"/>
            <a:chOff x="921102" y="6027409"/>
            <a:chExt cx="2680001" cy="375740"/>
          </a:xfrm>
        </p:grpSpPr>
        <p:pic>
          <p:nvPicPr>
            <p:cNvPr id="10" name="_x278651016" descr="EMB0000378c3f3d">
              <a:extLst>
                <a:ext uri="{FF2B5EF4-FFF2-40B4-BE49-F238E27FC236}">
                  <a16:creationId xmlns:a16="http://schemas.microsoft.com/office/drawing/2014/main" id="{2C1FED60-C65F-2A4C-CEA1-0047E783BB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래픽 23">
              <a:extLst>
                <a:ext uri="{FF2B5EF4-FFF2-40B4-BE49-F238E27FC236}">
                  <a16:creationId xmlns:a16="http://schemas.microsoft.com/office/drawing/2014/main" id="{EC845DDD-F446-F917-3982-6DBD379D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25" name="TextBox 1">
            <a:extLst>
              <a:ext uri="{FF2B5EF4-FFF2-40B4-BE49-F238E27FC236}">
                <a16:creationId xmlns:a16="http://schemas.microsoft.com/office/drawing/2014/main" id="{1F363B22-8E35-233D-3D9D-1159220D3A0D}"/>
              </a:ext>
            </a:extLst>
          </p:cNvPr>
          <p:cNvSpPr txBox="1"/>
          <p:nvPr/>
        </p:nvSpPr>
        <p:spPr>
          <a:xfrm>
            <a:off x="532824" y="2083385"/>
            <a:ext cx="11359819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소스 코드 버전 관리 및 협업 도구로서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CI/CD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파이프라인의 시작점 역할 수행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브랜치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전략 및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Pull Request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기반 협업 체계를 지원하여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다수의 개발자가 효율적으로 코드 변경 사항을 관리하고 반영 가능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CA93298-11A9-4F41-ABAD-DF6A7105209B}"/>
              </a:ext>
            </a:extLst>
          </p:cNvPr>
          <p:cNvSpPr/>
          <p:nvPr/>
        </p:nvSpPr>
        <p:spPr>
          <a:xfrm>
            <a:off x="6656376" y="4473116"/>
            <a:ext cx="828092" cy="7920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315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3749</TotalTime>
  <Words>1657</Words>
  <Application>Microsoft Office PowerPoint</Application>
  <PresentationFormat>와이드스크린</PresentationFormat>
  <Paragraphs>203</Paragraphs>
  <Slides>20</Slides>
  <Notes>20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맑은 고딕</vt:lpstr>
      <vt:lpstr>세방고딕 Bold</vt:lpstr>
      <vt:lpstr>세방고딕 Regular</vt:lpstr>
      <vt:lpstr>Arial</vt:lpstr>
      <vt:lpstr>Calibri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김준영</dc:creator>
  <cp:lastModifiedBy>동현 윤</cp:lastModifiedBy>
  <cp:revision>98</cp:revision>
  <dcterms:created xsi:type="dcterms:W3CDTF">2023-12-20T03:00:25Z</dcterms:created>
  <dcterms:modified xsi:type="dcterms:W3CDTF">2025-05-30T05:19:40Z</dcterms:modified>
</cp:coreProperties>
</file>

<file path=docProps/thumbnail.jpeg>
</file>